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9" r:id="rId4"/>
    <p:sldId id="270" r:id="rId5"/>
    <p:sldId id="260" r:id="rId6"/>
    <p:sldId id="263" r:id="rId7"/>
    <p:sldId id="258" r:id="rId8"/>
    <p:sldId id="265" r:id="rId9"/>
    <p:sldId id="266" r:id="rId10"/>
    <p:sldId id="267" r:id="rId11"/>
    <p:sldId id="268" r:id="rId12"/>
    <p:sldId id="269"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9" autoAdjust="0"/>
    <p:restoredTop sz="94660"/>
  </p:normalViewPr>
  <p:slideViewPr>
    <p:cSldViewPr snapToGrid="0">
      <p:cViewPr varScale="1">
        <p:scale>
          <a:sx n="83" d="100"/>
          <a:sy n="83" d="100"/>
        </p:scale>
        <p:origin x="96" y="50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1 Grup"/>
          <p:cNvGrpSpPr/>
          <p:nvPr/>
        </p:nvGrpSpPr>
        <p:grpSpPr>
          <a:xfrm>
            <a:off x="-5019" y="4953000"/>
            <a:ext cx="12197020"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5BE246F4-3CB7-49CD-A107-5BB796FCF2DF}" type="datetimeFigureOut">
              <a:rPr lang="tr-TR" smtClean="0"/>
              <a:pPr/>
              <a:t>1.09.2023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100885C5-C298-4CD6-BF96-DB78C68F735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09600" y="1481330"/>
            <a:ext cx="109728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5BE246F4-3CB7-49CD-A107-5BB796FCF2DF}" type="datetimeFigureOut">
              <a:rPr lang="tr-TR" smtClean="0"/>
              <a:pPr/>
              <a:t>1.09.2023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0885C5-C298-4CD6-BF96-DB78C68F735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09600" y="274641"/>
            <a:ext cx="84328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5BE246F4-3CB7-49CD-A107-5BB796FCF2DF}" type="datetimeFigureOut">
              <a:rPr lang="tr-TR" smtClean="0"/>
              <a:pPr/>
              <a:t>1.09.2023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0885C5-C298-4CD6-BF96-DB78C68F735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5BE246F4-3CB7-49CD-A107-5BB796FCF2DF}" type="datetimeFigureOut">
              <a:rPr lang="tr-TR" smtClean="0"/>
              <a:pPr/>
              <a:t>1.09.2023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0885C5-C298-4CD6-BF96-DB78C68F7357}" type="slidenum">
              <a:rPr lang="tr-TR" smtClean="0"/>
              <a:pPr/>
              <a:t>‹#›</a:t>
            </a:fld>
            <a:endParaRPr lang="tr-TR"/>
          </a:p>
        </p:txBody>
      </p:sp>
      <p:sp>
        <p:nvSpPr>
          <p:cNvPr id="7" name="6 Başlık"/>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5BE246F4-3CB7-49CD-A107-5BB796FCF2DF}" type="datetimeFigureOut">
              <a:rPr lang="tr-TR" smtClean="0"/>
              <a:pPr/>
              <a:t>1.09.2023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0885C5-C298-4CD6-BF96-DB78C68F7357}" type="slidenum">
              <a:rPr lang="tr-TR" smtClean="0"/>
              <a:pPr/>
              <a:t>‹#›</a:t>
            </a:fld>
            <a:endParaRPr lang="tr-TR"/>
          </a:p>
        </p:txBody>
      </p:sp>
      <p:sp>
        <p:nvSpPr>
          <p:cNvPr id="7" name="6 Köşeli Çift Ayraç"/>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5BE246F4-3CB7-49CD-A107-5BB796FCF2DF}" type="datetimeFigureOut">
              <a:rPr lang="tr-TR" smtClean="0"/>
              <a:pPr/>
              <a:t>1.09.2023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0885C5-C298-4CD6-BF96-DB78C68F7357}" type="slidenum">
              <a:rPr lang="tr-TR" smtClean="0"/>
              <a:pPr/>
              <a:t>‹#›</a:t>
            </a:fld>
            <a:endParaRPr lang="tr-TR"/>
          </a:p>
        </p:txBody>
      </p:sp>
      <p:sp>
        <p:nvSpPr>
          <p:cNvPr id="8" name="7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nchor="ctr"/>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5BE246F4-3CB7-49CD-A107-5BB796FCF2DF}" type="datetimeFigureOut">
              <a:rPr lang="tr-TR" smtClean="0"/>
              <a:pPr/>
              <a:t>1.09.2023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00885C5-C298-4CD6-BF96-DB78C68F7357}"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5BE246F4-3CB7-49CD-A107-5BB796FCF2DF}" type="datetimeFigureOut">
              <a:rPr lang="tr-TR" smtClean="0"/>
              <a:pPr/>
              <a:t>1.09.2023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00885C5-C298-4CD6-BF96-DB78C68F7357}" type="slidenum">
              <a:rPr lang="tr-TR" smtClean="0"/>
              <a:pPr/>
              <a:t>‹#›</a:t>
            </a:fld>
            <a:endParaRPr lang="tr-TR"/>
          </a:p>
        </p:txBody>
      </p:sp>
      <p:sp>
        <p:nvSpPr>
          <p:cNvPr id="6" name="5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BE246F4-3CB7-49CD-A107-5BB796FCF2DF}" type="datetimeFigureOut">
              <a:rPr lang="tr-TR" smtClean="0"/>
              <a:pPr/>
              <a:t>1.09.2023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00885C5-C298-4CD6-BF96-DB78C68F735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a:xfrm>
            <a:off x="8969376" y="6407944"/>
            <a:ext cx="2560320" cy="365760"/>
          </a:xfrm>
        </p:spPr>
        <p:txBody>
          <a:bodyPr/>
          <a:lstStyle/>
          <a:p>
            <a:fld id="{5BE246F4-3CB7-49CD-A107-5BB796FCF2DF}" type="datetimeFigureOut">
              <a:rPr lang="tr-TR" smtClean="0"/>
              <a:pPr/>
              <a:t>1.09.2023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0885C5-C298-4CD6-BF96-DB78C68F7357}"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5BE246F4-3CB7-49CD-A107-5BB796FCF2DF}" type="datetimeFigureOut">
              <a:rPr lang="tr-TR" smtClean="0"/>
              <a:pPr/>
              <a:t>1.09.2023</a:t>
            </a:fld>
            <a:endParaRPr lang="tr-TR"/>
          </a:p>
        </p:txBody>
      </p:sp>
      <p:sp>
        <p:nvSpPr>
          <p:cNvPr id="6" name="5 Altbilgi Yer Tutucusu"/>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100885C5-C298-4CD6-BF96-DB78C68F7357}" type="slidenum">
              <a:rPr lang="tr-TR" smtClean="0"/>
              <a:pPr/>
              <a:t>‹#›</a:t>
            </a:fld>
            <a:endParaRPr lang="tr-TR"/>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7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5BE246F4-3CB7-49CD-A107-5BB796FCF2DF}" type="datetimeFigureOut">
              <a:rPr lang="tr-TR" smtClean="0"/>
              <a:pPr/>
              <a:t>1.09.2023</a:t>
            </a:fld>
            <a:endParaRPr lang="tr-TR"/>
          </a:p>
        </p:txBody>
      </p:sp>
      <p:sp>
        <p:nvSpPr>
          <p:cNvPr id="22" name="21 Altbilgi Yer Tutucusu"/>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100885C5-C298-4CD6-BF96-DB78C68F735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B2006D-8FD9-DEB8-F859-4E4F23E4FEF5}"/>
              </a:ext>
            </a:extLst>
          </p:cNvPr>
          <p:cNvSpPr>
            <a:spLocks noGrp="1"/>
          </p:cNvSpPr>
          <p:nvPr>
            <p:ph type="ctrTitle"/>
          </p:nvPr>
        </p:nvSpPr>
        <p:spPr>
          <a:xfrm>
            <a:off x="0" y="1530626"/>
            <a:ext cx="12192000" cy="2226365"/>
          </a:xfrm>
        </p:spPr>
        <p:txBody>
          <a:bodyPr>
            <a:normAutofit/>
          </a:bodyPr>
          <a:lstStyle/>
          <a:p>
            <a:pPr algn="ctr"/>
            <a:r>
              <a:rPr lang="tr-TR" sz="2800" dirty="0"/>
              <a:t>İSTANBUL OKAN ÜNİVERSİTESİ</a:t>
            </a:r>
            <a:r>
              <a:rPr lang="tr-TR" dirty="0"/>
              <a:t/>
            </a:r>
            <a:br>
              <a:rPr lang="tr-TR" dirty="0"/>
            </a:br>
            <a:r>
              <a:rPr lang="tr-TR" dirty="0"/>
              <a:t>OPAE</a:t>
            </a:r>
            <a:br>
              <a:rPr lang="tr-TR" dirty="0"/>
            </a:br>
            <a:r>
              <a:rPr lang="en-US" sz="2800" dirty="0"/>
              <a:t>Okan Proficiency Academic Exams in English</a:t>
            </a:r>
            <a:endParaRPr lang="tr-TR" sz="2800" dirty="0"/>
          </a:p>
        </p:txBody>
      </p:sp>
      <p:pic>
        <p:nvPicPr>
          <p:cNvPr id="4"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5" name="4 Dikdörtgen"/>
          <p:cNvSpPr/>
          <p:nvPr/>
        </p:nvSpPr>
        <p:spPr>
          <a:xfrm>
            <a:off x="188843" y="5808629"/>
            <a:ext cx="10287000" cy="523220"/>
          </a:xfrm>
          <a:prstGeom prst="rect">
            <a:avLst/>
          </a:prstGeom>
        </p:spPr>
        <p:txBody>
          <a:bodyPr wrap="square">
            <a:spAutoFit/>
          </a:bodyPr>
          <a:lstStyle/>
          <a:p>
            <a:r>
              <a:rPr lang="tr-TR" sz="2800" b="1" i="1" noProof="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Calibri" pitchFamily="34" charset="0"/>
              </a:rPr>
              <a:t>Okan University Department of Foreign Languages </a:t>
            </a:r>
          </a:p>
        </p:txBody>
      </p:sp>
    </p:spTree>
    <p:extLst>
      <p:ext uri="{BB962C8B-B14F-4D97-AF65-F5344CB8AC3E}">
        <p14:creationId xmlns:p14="http://schemas.microsoft.com/office/powerpoint/2010/main" val="36911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E9C9904-836C-3CC6-B8D3-0DE5EA5DB87E}"/>
              </a:ext>
            </a:extLst>
          </p:cNvPr>
          <p:cNvSpPr>
            <a:spLocks noGrp="1"/>
          </p:cNvSpPr>
          <p:nvPr>
            <p:ph idx="1"/>
          </p:nvPr>
        </p:nvSpPr>
        <p:spPr>
          <a:xfrm>
            <a:off x="714029" y="2127820"/>
            <a:ext cx="10606640" cy="3615267"/>
          </a:xfrm>
        </p:spPr>
        <p:txBody>
          <a:bodyPr>
            <a:normAutofit/>
          </a:bodyPr>
          <a:lstStyle/>
          <a:p>
            <a:r>
              <a:rPr lang="en-US" dirty="0">
                <a:solidFill>
                  <a:schemeClr val="tx1"/>
                </a:solidFill>
                <a:latin typeface="Calibri" pitchFamily="34" charset="0"/>
                <a:ea typeface="Calibri" pitchFamily="34" charset="0"/>
                <a:cs typeface="Calibri" pitchFamily="34" charset="0"/>
              </a:rPr>
              <a:t>The Use of English section of the OPAE test consists of 20 multiple-choice questions that measure grammar and vocabulary skills. The duration of this section is 30 minutes. Sample question:</a:t>
            </a:r>
            <a:endParaRPr lang="tr-TR" dirty="0">
              <a:solidFill>
                <a:schemeClr val="tx1"/>
              </a:solidFill>
              <a:latin typeface="Calibri" pitchFamily="34" charset="0"/>
              <a:ea typeface="Calibri" pitchFamily="34" charset="0"/>
              <a:cs typeface="Calibri" pitchFamily="34" charset="0"/>
            </a:endParaRPr>
          </a:p>
          <a:p>
            <a:endParaRPr lang="tr-TR" sz="2000" b="0" i="0" u="none" strike="noStrike" dirty="0">
              <a:solidFill>
                <a:srgbClr val="000000"/>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en-US" sz="2000" i="1" u="none" strike="noStrike" noProof="1">
                <a:solidFill>
                  <a:srgbClr val="0070C0"/>
                </a:solidFill>
                <a:effectLst/>
                <a:latin typeface="Calibri" pitchFamily="34" charset="0"/>
                <a:ea typeface="Calibri" pitchFamily="34" charset="0"/>
                <a:cs typeface="Calibri" pitchFamily="34" charset="0"/>
              </a:rPr>
              <a:t>Sample question: She experienced a sense of __________ when she achieved her lifelong dream of becoming an astronaut.</a:t>
            </a:r>
            <a:endParaRPr lang="en-US" i="1" noProof="1">
              <a:solidFill>
                <a:srgbClr val="0070C0"/>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tr-TR" sz="2000" i="1" u="none" strike="noStrike" noProof="1">
                <a:solidFill>
                  <a:srgbClr val="0070C0"/>
                </a:solidFill>
                <a:effectLst/>
                <a:latin typeface="Calibri" pitchFamily="34" charset="0"/>
                <a:ea typeface="Calibri" pitchFamily="34" charset="0"/>
                <a:cs typeface="Calibri" pitchFamily="34" charset="0"/>
              </a:rPr>
              <a:t>	</a:t>
            </a:r>
            <a:r>
              <a:rPr lang="en-US" sz="2000" i="1" u="none" strike="noStrike" noProof="1">
                <a:solidFill>
                  <a:srgbClr val="0070C0"/>
                </a:solidFill>
                <a:effectLst/>
                <a:latin typeface="Calibri" pitchFamily="34" charset="0"/>
                <a:ea typeface="Calibri" pitchFamily="34" charset="0"/>
                <a:cs typeface="Calibri" pitchFamily="34" charset="0"/>
              </a:rPr>
              <a:t>a) apprehension</a:t>
            </a:r>
            <a:endParaRPr lang="en-US" i="1" noProof="1">
              <a:solidFill>
                <a:srgbClr val="0070C0"/>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tr-TR" sz="2000" i="1" u="none" strike="noStrike" noProof="1">
                <a:solidFill>
                  <a:srgbClr val="0070C0"/>
                </a:solidFill>
                <a:effectLst/>
                <a:latin typeface="Calibri" pitchFamily="34" charset="0"/>
                <a:ea typeface="Calibri" pitchFamily="34" charset="0"/>
                <a:cs typeface="Calibri" pitchFamily="34" charset="0"/>
              </a:rPr>
              <a:t>	</a:t>
            </a:r>
            <a:r>
              <a:rPr lang="en-US" sz="2000" i="1" u="none" strike="noStrike" noProof="1">
                <a:solidFill>
                  <a:srgbClr val="0070C0"/>
                </a:solidFill>
                <a:effectLst/>
                <a:latin typeface="Calibri" pitchFamily="34" charset="0"/>
                <a:ea typeface="Calibri" pitchFamily="34" charset="0"/>
                <a:cs typeface="Calibri" pitchFamily="34" charset="0"/>
              </a:rPr>
              <a:t>b) trepidation</a:t>
            </a:r>
            <a:endParaRPr lang="en-US" i="1" noProof="1">
              <a:solidFill>
                <a:srgbClr val="0070C0"/>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tr-TR" sz="2000" i="1" u="none" strike="noStrike" noProof="1">
                <a:solidFill>
                  <a:srgbClr val="0070C0"/>
                </a:solidFill>
                <a:effectLst/>
                <a:latin typeface="Calibri" pitchFamily="34" charset="0"/>
                <a:ea typeface="Calibri" pitchFamily="34" charset="0"/>
                <a:cs typeface="Calibri" pitchFamily="34" charset="0"/>
              </a:rPr>
              <a:t>	</a:t>
            </a:r>
            <a:r>
              <a:rPr lang="en-US" sz="2000" i="1" u="none" strike="noStrike" noProof="1">
                <a:solidFill>
                  <a:srgbClr val="0070C0"/>
                </a:solidFill>
                <a:effectLst/>
                <a:latin typeface="Calibri" pitchFamily="34" charset="0"/>
                <a:ea typeface="Calibri" pitchFamily="34" charset="0"/>
                <a:cs typeface="Calibri" pitchFamily="34" charset="0"/>
              </a:rPr>
              <a:t>c) euphoria</a:t>
            </a:r>
            <a:endParaRPr lang="en-US" i="1" noProof="1">
              <a:solidFill>
                <a:srgbClr val="0070C0"/>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tr-TR" sz="2000" i="1" u="none" strike="noStrike" noProof="1">
                <a:solidFill>
                  <a:srgbClr val="0070C0"/>
                </a:solidFill>
                <a:effectLst/>
                <a:latin typeface="Calibri" pitchFamily="34" charset="0"/>
                <a:ea typeface="Calibri" pitchFamily="34" charset="0"/>
                <a:cs typeface="Calibri" pitchFamily="34" charset="0"/>
              </a:rPr>
              <a:t>	</a:t>
            </a:r>
            <a:r>
              <a:rPr lang="en-US" sz="2000" i="1" u="none" strike="noStrike" noProof="1">
                <a:solidFill>
                  <a:srgbClr val="0070C0"/>
                </a:solidFill>
                <a:effectLst/>
                <a:latin typeface="Calibri" pitchFamily="34" charset="0"/>
                <a:ea typeface="Calibri" pitchFamily="34" charset="0"/>
                <a:cs typeface="Calibri" pitchFamily="34" charset="0"/>
              </a:rPr>
              <a:t>d) disillusionment</a:t>
            </a:r>
            <a:endParaRPr lang="en-US" i="1" noProof="1">
              <a:solidFill>
                <a:srgbClr val="0070C0"/>
              </a:solidFill>
              <a:latin typeface="Calibri" pitchFamily="34" charset="0"/>
              <a:ea typeface="Calibri" pitchFamily="34" charset="0"/>
              <a:cs typeface="Calibri" pitchFamily="34" charset="0"/>
            </a:endParaRPr>
          </a:p>
        </p:txBody>
      </p:sp>
      <p:sp>
        <p:nvSpPr>
          <p:cNvPr id="2" name="Başlık 1">
            <a:extLst>
              <a:ext uri="{FF2B5EF4-FFF2-40B4-BE49-F238E27FC236}">
                <a16:creationId xmlns:a16="http://schemas.microsoft.com/office/drawing/2014/main" id="{2AAB4CF5-4BE7-C30B-2FCE-62304AEB94C7}"/>
              </a:ext>
            </a:extLst>
          </p:cNvPr>
          <p:cNvSpPr>
            <a:spLocks noGrp="1"/>
          </p:cNvSpPr>
          <p:nvPr>
            <p:ph type="title"/>
          </p:nvPr>
        </p:nvSpPr>
        <p:spPr>
          <a:xfrm>
            <a:off x="684212" y="685800"/>
            <a:ext cx="8534400" cy="1507067"/>
          </a:xfrm>
        </p:spPr>
        <p:txBody>
          <a:bodyPr/>
          <a:lstStyle/>
          <a:p>
            <a:r>
              <a:rPr lang="tr-TR" dirty="0">
                <a:latin typeface="Calibri" pitchFamily="34" charset="0"/>
                <a:ea typeface="Calibri" pitchFamily="34" charset="0"/>
                <a:cs typeface="Calibri" pitchFamily="34" charset="0"/>
              </a:rPr>
              <a:t>3. USE OF ENGLISH</a:t>
            </a:r>
          </a:p>
        </p:txBody>
      </p:sp>
      <p:pic>
        <p:nvPicPr>
          <p:cNvPr id="4"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5" name="4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spTree>
    <p:extLst>
      <p:ext uri="{BB962C8B-B14F-4D97-AF65-F5344CB8AC3E}">
        <p14:creationId xmlns:p14="http://schemas.microsoft.com/office/powerpoint/2010/main" val="1327552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059F0E-DC62-4194-EE55-2E92419B4D89}"/>
              </a:ext>
            </a:extLst>
          </p:cNvPr>
          <p:cNvSpPr>
            <a:spLocks noGrp="1"/>
          </p:cNvSpPr>
          <p:nvPr>
            <p:ph idx="1"/>
          </p:nvPr>
        </p:nvSpPr>
        <p:spPr>
          <a:xfrm>
            <a:off x="684211" y="1773383"/>
            <a:ext cx="10497311" cy="4398818"/>
          </a:xfrm>
        </p:spPr>
        <p:txBody>
          <a:bodyPr>
            <a:normAutofit lnSpcReduction="10000"/>
          </a:bodyPr>
          <a:lstStyle/>
          <a:p>
            <a:r>
              <a:rPr lang="en-US" dirty="0">
                <a:solidFill>
                  <a:schemeClr val="tx1"/>
                </a:solidFill>
                <a:latin typeface="Calibri" pitchFamily="34" charset="0"/>
                <a:ea typeface="Calibri" pitchFamily="34" charset="0"/>
                <a:cs typeface="Calibri" pitchFamily="34" charset="0"/>
              </a:rPr>
              <a:t>The Writing section of the OPAE consists of an essay using 250-300 words. The duration is 30 minutes. </a:t>
            </a:r>
            <a:endParaRPr lang="tr-TR" dirty="0">
              <a:solidFill>
                <a:schemeClr val="tx1"/>
              </a:solidFill>
              <a:latin typeface="Calibri" pitchFamily="34" charset="0"/>
              <a:ea typeface="Calibri" pitchFamily="34" charset="0"/>
              <a:cs typeface="Calibri" pitchFamily="34" charset="0"/>
            </a:endParaRPr>
          </a:p>
          <a:p>
            <a:r>
              <a:rPr lang="tr-TR" i="1" dirty="0" err="1">
                <a:solidFill>
                  <a:schemeClr val="tx1"/>
                </a:solidFill>
                <a:latin typeface="Calibri" pitchFamily="34" charset="0"/>
                <a:ea typeface="Calibri" pitchFamily="34" charset="0"/>
                <a:cs typeface="Calibri" pitchFamily="34" charset="0"/>
              </a:rPr>
              <a:t>Sample</a:t>
            </a:r>
            <a:r>
              <a:rPr lang="tr-TR" i="1" dirty="0">
                <a:solidFill>
                  <a:schemeClr val="tx1"/>
                </a:solidFill>
                <a:latin typeface="Calibri" pitchFamily="34" charset="0"/>
                <a:ea typeface="Calibri" pitchFamily="34" charset="0"/>
                <a:cs typeface="Calibri" pitchFamily="34" charset="0"/>
              </a:rPr>
              <a:t> </a:t>
            </a:r>
            <a:r>
              <a:rPr lang="tr-TR" i="1" dirty="0" err="1">
                <a:solidFill>
                  <a:schemeClr val="tx1"/>
                </a:solidFill>
                <a:latin typeface="Calibri" pitchFamily="34" charset="0"/>
                <a:ea typeface="Calibri" pitchFamily="34" charset="0"/>
                <a:cs typeface="Calibri" pitchFamily="34" charset="0"/>
              </a:rPr>
              <a:t>question</a:t>
            </a:r>
            <a:r>
              <a:rPr lang="tr-TR" i="1" dirty="0">
                <a:solidFill>
                  <a:schemeClr val="tx1"/>
                </a:solidFill>
                <a:latin typeface="Calibri" pitchFamily="34" charset="0"/>
                <a:ea typeface="Calibri" pitchFamily="34" charset="0"/>
                <a:cs typeface="Calibri" pitchFamily="34" charset="0"/>
              </a:rPr>
              <a:t>: </a:t>
            </a:r>
          </a:p>
          <a:p>
            <a:pPr marL="0" indent="0">
              <a:spcBef>
                <a:spcPts val="1400"/>
              </a:spcBef>
              <a:spcAft>
                <a:spcPts val="1400"/>
              </a:spcAft>
              <a:buNone/>
            </a:pPr>
            <a:r>
              <a:rPr lang="tr-TR" sz="2200" i="1" dirty="0">
                <a:solidFill>
                  <a:srgbClr val="0070C0"/>
                </a:solidFill>
                <a:latin typeface="Calibri" pitchFamily="34" charset="0"/>
                <a:ea typeface="Calibri" pitchFamily="34" charset="0"/>
                <a:cs typeface="Calibri" pitchFamily="34" charset="0"/>
              </a:rPr>
              <a:t>	</a:t>
            </a:r>
            <a:r>
              <a:rPr lang="en-US" sz="2200" dirty="0">
                <a:solidFill>
                  <a:srgbClr val="0070C0"/>
                </a:solidFill>
                <a:latin typeface="Calibri" pitchFamily="34" charset="0"/>
                <a:ea typeface="Calibri" pitchFamily="34" charset="0"/>
                <a:cs typeface="Calibri" pitchFamily="34" charset="0"/>
              </a:rPr>
              <a:t>Prompt: </a:t>
            </a:r>
            <a:r>
              <a:rPr lang="en-US" sz="2200" i="1" dirty="0">
                <a:solidFill>
                  <a:srgbClr val="0070C0"/>
                </a:solidFill>
                <a:latin typeface="Calibri" pitchFamily="34" charset="0"/>
                <a:ea typeface="Calibri" pitchFamily="34" charset="0"/>
                <a:cs typeface="Calibri" pitchFamily="34" charset="0"/>
              </a:rPr>
              <a:t>Some people believe that violence on television and in computer games </a:t>
            </a:r>
            <a:r>
              <a:rPr lang="en-US" sz="2200" i="1" dirty="0" smtClean="0">
                <a:solidFill>
                  <a:srgbClr val="0070C0"/>
                </a:solidFill>
                <a:latin typeface="Calibri" pitchFamily="34" charset="0"/>
                <a:ea typeface="Calibri" pitchFamily="34" charset="0"/>
                <a:cs typeface="Calibri" pitchFamily="34" charset="0"/>
              </a:rPr>
              <a:t>damages </a:t>
            </a:r>
            <a:r>
              <a:rPr lang="en-US" sz="2200" i="1" dirty="0">
                <a:solidFill>
                  <a:srgbClr val="0070C0"/>
                </a:solidFill>
                <a:latin typeface="Calibri" pitchFamily="34" charset="0"/>
                <a:ea typeface="Calibri" pitchFamily="34" charset="0"/>
                <a:cs typeface="Calibri" pitchFamily="34" charset="0"/>
              </a:rPr>
              <a:t>society. Others deny that these factors have </a:t>
            </a:r>
            <a:r>
              <a:rPr lang="tr-TR" sz="2200" i="1" dirty="0">
                <a:solidFill>
                  <a:srgbClr val="0070C0"/>
                </a:solidFill>
                <a:latin typeface="Calibri" pitchFamily="34" charset="0"/>
                <a:ea typeface="Calibri" pitchFamily="34" charset="0"/>
                <a:cs typeface="Calibri" pitchFamily="34" charset="0"/>
              </a:rPr>
              <a:t>no </a:t>
            </a:r>
            <a:r>
              <a:rPr lang="en-US" sz="2200" i="1" dirty="0">
                <a:solidFill>
                  <a:srgbClr val="0070C0"/>
                </a:solidFill>
                <a:latin typeface="Calibri" pitchFamily="34" charset="0"/>
                <a:ea typeface="Calibri" pitchFamily="34" charset="0"/>
                <a:cs typeface="Calibri" pitchFamily="34" charset="0"/>
              </a:rPr>
              <a:t>significant influence on people's </a:t>
            </a:r>
            <a:r>
              <a:rPr lang="en-US" sz="2200" i="1" dirty="0" smtClean="0">
                <a:solidFill>
                  <a:srgbClr val="0070C0"/>
                </a:solidFill>
                <a:latin typeface="Calibri" pitchFamily="34" charset="0"/>
                <a:ea typeface="Calibri" pitchFamily="34" charset="0"/>
                <a:cs typeface="Calibri" pitchFamily="34" charset="0"/>
              </a:rPr>
              <a:t>behavior</a:t>
            </a:r>
            <a:r>
              <a:rPr lang="en-US" sz="2200" i="1" dirty="0">
                <a:solidFill>
                  <a:srgbClr val="0070C0"/>
                </a:solidFill>
                <a:latin typeface="Calibri" pitchFamily="34" charset="0"/>
                <a:ea typeface="Calibri" pitchFamily="34" charset="0"/>
                <a:cs typeface="Calibri" pitchFamily="34" charset="0"/>
              </a:rPr>
              <a:t>. </a:t>
            </a:r>
          </a:p>
          <a:p>
            <a:pPr marL="0" indent="0">
              <a:spcBef>
                <a:spcPts val="1400"/>
              </a:spcBef>
              <a:spcAft>
                <a:spcPts val="1400"/>
              </a:spcAft>
              <a:buNone/>
            </a:pPr>
            <a:r>
              <a:rPr lang="tr-TR" sz="2200" i="1" dirty="0">
                <a:solidFill>
                  <a:srgbClr val="0070C0"/>
                </a:solidFill>
                <a:latin typeface="Calibri" pitchFamily="34" charset="0"/>
                <a:ea typeface="Calibri" pitchFamily="34" charset="0"/>
                <a:cs typeface="Calibri" pitchFamily="34" charset="0"/>
              </a:rPr>
              <a:t>	</a:t>
            </a:r>
            <a:r>
              <a:rPr lang="en-US" sz="2200" dirty="0">
                <a:solidFill>
                  <a:srgbClr val="0070C0"/>
                </a:solidFill>
                <a:latin typeface="Calibri" pitchFamily="34" charset="0"/>
                <a:ea typeface="Calibri" pitchFamily="34" charset="0"/>
                <a:cs typeface="Calibri" pitchFamily="34" charset="0"/>
              </a:rPr>
              <a:t>Topic: </a:t>
            </a:r>
            <a:r>
              <a:rPr lang="en-US" sz="2200" i="1" dirty="0">
                <a:solidFill>
                  <a:srgbClr val="0070C0"/>
                </a:solidFill>
                <a:latin typeface="Calibri" pitchFamily="34" charset="0"/>
                <a:ea typeface="Calibri" pitchFamily="34" charset="0"/>
                <a:cs typeface="Calibri" pitchFamily="34" charset="0"/>
              </a:rPr>
              <a:t>Write a paragraph expressing your opinion on whether violence on TV and in </a:t>
            </a:r>
            <a:r>
              <a:rPr lang="en-US" sz="2200" i="1" dirty="0" smtClean="0">
                <a:solidFill>
                  <a:srgbClr val="0070C0"/>
                </a:solidFill>
                <a:latin typeface="Calibri" pitchFamily="34" charset="0"/>
                <a:ea typeface="Calibri" pitchFamily="34" charset="0"/>
                <a:cs typeface="Calibri" pitchFamily="34" charset="0"/>
              </a:rPr>
              <a:t>computer </a:t>
            </a:r>
            <a:r>
              <a:rPr lang="en-US" sz="2200" i="1" dirty="0">
                <a:solidFill>
                  <a:srgbClr val="0070C0"/>
                </a:solidFill>
                <a:latin typeface="Calibri" pitchFamily="34" charset="0"/>
                <a:ea typeface="Calibri" pitchFamily="34" charset="0"/>
                <a:cs typeface="Calibri" pitchFamily="34" charset="0"/>
              </a:rPr>
              <a:t>games affects society by damaging or whether it does not create any significant </a:t>
            </a:r>
            <a:r>
              <a:rPr lang="en-US" sz="2200" i="1" dirty="0" smtClean="0">
                <a:solidFill>
                  <a:srgbClr val="0070C0"/>
                </a:solidFill>
                <a:latin typeface="Calibri" pitchFamily="34" charset="0"/>
                <a:ea typeface="Calibri" pitchFamily="34" charset="0"/>
                <a:cs typeface="Calibri" pitchFamily="34" charset="0"/>
              </a:rPr>
              <a:t>influence </a:t>
            </a:r>
            <a:r>
              <a:rPr lang="en-US" sz="2200" i="1" dirty="0">
                <a:solidFill>
                  <a:srgbClr val="0070C0"/>
                </a:solidFill>
                <a:latin typeface="Calibri" pitchFamily="34" charset="0"/>
                <a:ea typeface="Calibri" pitchFamily="34" charset="0"/>
                <a:cs typeface="Calibri" pitchFamily="34" charset="0"/>
              </a:rPr>
              <a:t>on people's behavior. Considering TV and computer games' effects on people, </a:t>
            </a:r>
            <a:r>
              <a:rPr lang="en-US" sz="2200" i="1" dirty="0" smtClean="0">
                <a:solidFill>
                  <a:srgbClr val="0070C0"/>
                </a:solidFill>
                <a:latin typeface="Calibri" pitchFamily="34" charset="0"/>
                <a:ea typeface="Calibri" pitchFamily="34" charset="0"/>
                <a:cs typeface="Calibri" pitchFamily="34" charset="0"/>
              </a:rPr>
              <a:t>please </a:t>
            </a:r>
            <a:r>
              <a:rPr lang="en-US" sz="2200" i="1" dirty="0">
                <a:solidFill>
                  <a:srgbClr val="0070C0"/>
                </a:solidFill>
                <a:latin typeface="Calibri" pitchFamily="34" charset="0"/>
                <a:ea typeface="Calibri" pitchFamily="34" charset="0"/>
                <a:cs typeface="Calibri" pitchFamily="34" charset="0"/>
              </a:rPr>
              <a:t>write a 250-300-word essay providing evidence to support your argument, also with </a:t>
            </a:r>
            <a:r>
              <a:rPr lang="en-US" sz="2200" i="1" dirty="0" smtClean="0">
                <a:solidFill>
                  <a:srgbClr val="0070C0"/>
                </a:solidFill>
                <a:latin typeface="Calibri" pitchFamily="34" charset="0"/>
                <a:ea typeface="Calibri" pitchFamily="34" charset="0"/>
                <a:cs typeface="Calibri" pitchFamily="34" charset="0"/>
              </a:rPr>
              <a:t>examples </a:t>
            </a:r>
            <a:r>
              <a:rPr lang="en-US" sz="2200" i="1" dirty="0">
                <a:solidFill>
                  <a:srgbClr val="0070C0"/>
                </a:solidFill>
                <a:latin typeface="Calibri" pitchFamily="34" charset="0"/>
                <a:ea typeface="Calibri" pitchFamily="34" charset="0"/>
                <a:cs typeface="Calibri" pitchFamily="34" charset="0"/>
              </a:rPr>
              <a:t>from your personal experiences if necessary.</a:t>
            </a:r>
            <a:endParaRPr lang="tr-TR" sz="2200" dirty="0">
              <a:solidFill>
                <a:srgbClr val="0070C0"/>
              </a:solidFill>
              <a:latin typeface="Calibri" pitchFamily="34" charset="0"/>
              <a:ea typeface="Calibri" pitchFamily="34" charset="0"/>
              <a:cs typeface="Calibri" pitchFamily="34" charset="0"/>
            </a:endParaRPr>
          </a:p>
        </p:txBody>
      </p:sp>
      <p:sp>
        <p:nvSpPr>
          <p:cNvPr id="2" name="Başlık 1">
            <a:extLst>
              <a:ext uri="{FF2B5EF4-FFF2-40B4-BE49-F238E27FC236}">
                <a16:creationId xmlns:a16="http://schemas.microsoft.com/office/drawing/2014/main" id="{3B0D951C-EFAD-E2FE-B401-3E5113C33CD4}"/>
              </a:ext>
            </a:extLst>
          </p:cNvPr>
          <p:cNvSpPr>
            <a:spLocks noGrp="1"/>
          </p:cNvSpPr>
          <p:nvPr>
            <p:ph type="title"/>
          </p:nvPr>
        </p:nvSpPr>
        <p:spPr>
          <a:xfrm>
            <a:off x="684211" y="327647"/>
            <a:ext cx="8534400" cy="1507067"/>
          </a:xfrm>
        </p:spPr>
        <p:txBody>
          <a:bodyPr/>
          <a:lstStyle/>
          <a:p>
            <a:r>
              <a:rPr lang="tr-TR" dirty="0">
                <a:latin typeface="Calibri" pitchFamily="34" charset="0"/>
                <a:ea typeface="Calibri" pitchFamily="34" charset="0"/>
                <a:cs typeface="Calibri" pitchFamily="34" charset="0"/>
              </a:rPr>
              <a:t>4. WRITING</a:t>
            </a:r>
          </a:p>
        </p:txBody>
      </p:sp>
      <p:pic>
        <p:nvPicPr>
          <p:cNvPr id="4"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5" name="4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spTree>
    <p:extLst>
      <p:ext uri="{BB962C8B-B14F-4D97-AF65-F5344CB8AC3E}">
        <p14:creationId xmlns:p14="http://schemas.microsoft.com/office/powerpoint/2010/main" val="942433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7AD0B9A-0C3D-53F8-E08A-773F865F8A38}"/>
              </a:ext>
            </a:extLst>
          </p:cNvPr>
          <p:cNvSpPr>
            <a:spLocks noGrp="1"/>
          </p:cNvSpPr>
          <p:nvPr>
            <p:ph idx="1"/>
          </p:nvPr>
        </p:nvSpPr>
        <p:spPr>
          <a:xfrm>
            <a:off x="684212" y="2076392"/>
            <a:ext cx="10105708" cy="3615267"/>
          </a:xfrm>
        </p:spPr>
        <p:txBody>
          <a:bodyPr/>
          <a:lstStyle/>
          <a:p>
            <a:r>
              <a:rPr lang="en-US" dirty="0">
                <a:solidFill>
                  <a:schemeClr val="tx1"/>
                </a:solidFill>
                <a:latin typeface="Calibri" pitchFamily="34" charset="0"/>
                <a:ea typeface="Calibri" pitchFamily="34" charset="0"/>
                <a:cs typeface="Calibri" pitchFamily="34" charset="0"/>
              </a:rPr>
              <a:t>The Speaking section of the OPAE Entrance exam consists of a series of questions lasting approximately 10 minutes. A sample speaking question is as follows:</a:t>
            </a:r>
            <a:endParaRPr lang="tr-TR" dirty="0">
              <a:solidFill>
                <a:schemeClr val="tx1"/>
              </a:solidFill>
              <a:latin typeface="Calibri" pitchFamily="34" charset="0"/>
              <a:ea typeface="Calibri" pitchFamily="34" charset="0"/>
              <a:cs typeface="Calibri" pitchFamily="34" charset="0"/>
            </a:endParaRPr>
          </a:p>
          <a:p>
            <a:pPr marL="109728" indent="0">
              <a:buNone/>
            </a:pPr>
            <a:endParaRPr lang="tr-TR" dirty="0">
              <a:solidFill>
                <a:schemeClr val="tx1"/>
              </a:solidFill>
              <a:latin typeface="Calibri" pitchFamily="34" charset="0"/>
              <a:ea typeface="Calibri" pitchFamily="34" charset="0"/>
              <a:cs typeface="Calibri" pitchFamily="34" charset="0"/>
            </a:endParaRPr>
          </a:p>
          <a:p>
            <a:pPr marL="0" indent="0">
              <a:buNone/>
            </a:pPr>
            <a:r>
              <a:rPr lang="tr-TR" i="1" dirty="0">
                <a:solidFill>
                  <a:schemeClr val="tx1"/>
                </a:solidFill>
                <a:latin typeface="Calibri" pitchFamily="34" charset="0"/>
                <a:ea typeface="Calibri" pitchFamily="34" charset="0"/>
                <a:cs typeface="Calibri" pitchFamily="34" charset="0"/>
              </a:rPr>
              <a:t>	</a:t>
            </a:r>
            <a:r>
              <a:rPr lang="en-US" sz="2000" noProof="1">
                <a:solidFill>
                  <a:srgbClr val="0070C0"/>
                </a:solidFill>
                <a:latin typeface="Calibri" pitchFamily="34" charset="0"/>
                <a:ea typeface="Calibri" pitchFamily="34" charset="0"/>
                <a:cs typeface="Calibri" pitchFamily="34" charset="0"/>
              </a:rPr>
              <a:t>Sample question: </a:t>
            </a:r>
            <a:r>
              <a:rPr lang="en-US" sz="2000" i="1" noProof="1">
                <a:solidFill>
                  <a:srgbClr val="0070C0"/>
                </a:solidFill>
                <a:latin typeface="Calibri" pitchFamily="34" charset="0"/>
                <a:ea typeface="Calibri" pitchFamily="34" charset="0"/>
                <a:cs typeface="Calibri" pitchFamily="34" charset="0"/>
              </a:rPr>
              <a:t>Discuss the impact of urbanization on the environment and human 	well-being. What measures can be taken to create sustainable and livable cities?</a:t>
            </a:r>
          </a:p>
          <a:p>
            <a:pPr marL="0" indent="0">
              <a:buNone/>
            </a:pPr>
            <a:endParaRPr lang="tr-TR" dirty="0">
              <a:solidFill>
                <a:schemeClr val="tx1"/>
              </a:solidFill>
              <a:latin typeface="Calibri" pitchFamily="34" charset="0"/>
              <a:ea typeface="Calibri" pitchFamily="34" charset="0"/>
              <a:cs typeface="Calibri" pitchFamily="34" charset="0"/>
            </a:endParaRPr>
          </a:p>
        </p:txBody>
      </p:sp>
      <p:sp>
        <p:nvSpPr>
          <p:cNvPr id="2" name="Başlık 1">
            <a:extLst>
              <a:ext uri="{FF2B5EF4-FFF2-40B4-BE49-F238E27FC236}">
                <a16:creationId xmlns:a16="http://schemas.microsoft.com/office/drawing/2014/main" id="{790E1FEA-EEA6-C359-A6A4-21267904E1A6}"/>
              </a:ext>
            </a:extLst>
          </p:cNvPr>
          <p:cNvSpPr>
            <a:spLocks noGrp="1"/>
          </p:cNvSpPr>
          <p:nvPr>
            <p:ph type="title"/>
          </p:nvPr>
        </p:nvSpPr>
        <p:spPr>
          <a:xfrm>
            <a:off x="684212" y="685800"/>
            <a:ext cx="8534400" cy="1507067"/>
          </a:xfrm>
        </p:spPr>
        <p:txBody>
          <a:bodyPr/>
          <a:lstStyle/>
          <a:p>
            <a:r>
              <a:rPr lang="tr-TR" dirty="0">
                <a:latin typeface="Calibri" pitchFamily="34" charset="0"/>
                <a:ea typeface="Calibri" pitchFamily="34" charset="0"/>
                <a:cs typeface="Calibri" pitchFamily="34" charset="0"/>
              </a:rPr>
              <a:t>5. SPEAKING</a:t>
            </a:r>
          </a:p>
        </p:txBody>
      </p:sp>
      <p:pic>
        <p:nvPicPr>
          <p:cNvPr id="4"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5" name="4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spTree>
    <p:extLst>
      <p:ext uri="{BB962C8B-B14F-4D97-AF65-F5344CB8AC3E}">
        <p14:creationId xmlns:p14="http://schemas.microsoft.com/office/powerpoint/2010/main" val="3793781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B2006D-8FD9-DEB8-F859-4E4F23E4FEF5}"/>
              </a:ext>
            </a:extLst>
          </p:cNvPr>
          <p:cNvSpPr>
            <a:spLocks noGrp="1"/>
          </p:cNvSpPr>
          <p:nvPr>
            <p:ph type="ctrTitle"/>
          </p:nvPr>
        </p:nvSpPr>
        <p:spPr>
          <a:xfrm>
            <a:off x="0" y="1898373"/>
            <a:ext cx="12192000" cy="2226365"/>
          </a:xfrm>
        </p:spPr>
        <p:txBody>
          <a:bodyPr>
            <a:normAutofit/>
          </a:bodyPr>
          <a:lstStyle/>
          <a:p>
            <a:pPr algn="ctr"/>
            <a:r>
              <a:rPr lang="tr-TR" sz="4400" dirty="0">
                <a:sym typeface="Wingdings" pitchFamily="2" charset="2"/>
              </a:rPr>
              <a:t> </a:t>
            </a:r>
            <a:r>
              <a:rPr lang="tr-TR" sz="4400" dirty="0" err="1"/>
              <a:t>Wishing</a:t>
            </a:r>
            <a:r>
              <a:rPr lang="tr-TR" sz="4400" dirty="0"/>
              <a:t> </a:t>
            </a:r>
            <a:r>
              <a:rPr lang="tr-TR" sz="4400" dirty="0" err="1"/>
              <a:t>you</a:t>
            </a:r>
            <a:r>
              <a:rPr lang="tr-TR" sz="4400" dirty="0"/>
              <a:t> </a:t>
            </a:r>
            <a:r>
              <a:rPr lang="tr-TR" sz="4400" dirty="0" err="1"/>
              <a:t>success</a:t>
            </a:r>
            <a:r>
              <a:rPr lang="tr-TR" sz="4400" dirty="0"/>
              <a:t> </a:t>
            </a:r>
            <a:r>
              <a:rPr lang="tr-TR" sz="4400" dirty="0">
                <a:sym typeface="Wingdings" pitchFamily="2" charset="2"/>
              </a:rPr>
              <a:t></a:t>
            </a:r>
            <a:r>
              <a:rPr lang="tr-TR" sz="4400" dirty="0"/>
              <a:t/>
            </a:r>
            <a:br>
              <a:rPr lang="tr-TR" sz="4400" dirty="0"/>
            </a:br>
            <a:endParaRPr lang="tr-TR" sz="4400" dirty="0"/>
          </a:p>
        </p:txBody>
      </p:sp>
      <p:pic>
        <p:nvPicPr>
          <p:cNvPr id="4"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5" name="4 Dikdörtgen"/>
          <p:cNvSpPr/>
          <p:nvPr/>
        </p:nvSpPr>
        <p:spPr>
          <a:xfrm>
            <a:off x="188843" y="5808629"/>
            <a:ext cx="10287000" cy="523220"/>
          </a:xfrm>
          <a:prstGeom prst="rect">
            <a:avLst/>
          </a:prstGeom>
        </p:spPr>
        <p:txBody>
          <a:bodyPr wrap="square">
            <a:spAutoFit/>
          </a:bodyPr>
          <a:lstStyle/>
          <a:p>
            <a:r>
              <a:rPr lang="tr-TR" sz="2800" b="1" i="1" noProof="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a typeface="Calibri" pitchFamily="34" charset="0"/>
                <a:cs typeface="Calibri" pitchFamily="34" charset="0"/>
              </a:rPr>
              <a:t>Okan University Department of Foreign Languages </a:t>
            </a:r>
          </a:p>
        </p:txBody>
      </p:sp>
    </p:spTree>
    <p:extLst>
      <p:ext uri="{BB962C8B-B14F-4D97-AF65-F5344CB8AC3E}">
        <p14:creationId xmlns:p14="http://schemas.microsoft.com/office/powerpoint/2010/main" val="369111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66ED8FB-F4C8-6453-9B64-E9909D3A6DDC}"/>
              </a:ext>
            </a:extLst>
          </p:cNvPr>
          <p:cNvSpPr>
            <a:spLocks noGrp="1"/>
          </p:cNvSpPr>
          <p:nvPr>
            <p:ph idx="1"/>
          </p:nvPr>
        </p:nvSpPr>
        <p:spPr>
          <a:xfrm>
            <a:off x="684212" y="1875817"/>
            <a:ext cx="9940718" cy="3615267"/>
          </a:xfrm>
        </p:spPr>
        <p:txBody>
          <a:bodyPr>
            <a:normAutofit/>
          </a:bodyPr>
          <a:lstStyle/>
          <a:p>
            <a:r>
              <a:rPr lang="en-US" dirty="0">
                <a:solidFill>
                  <a:schemeClr val="tx1"/>
                </a:solidFill>
                <a:latin typeface="Calibri" pitchFamily="34" charset="0"/>
                <a:ea typeface="Calibri" pitchFamily="34" charset="0"/>
                <a:cs typeface="Calibri" pitchFamily="34" charset="0"/>
              </a:rPr>
              <a:t>OPAE English Proficiency Exam is a proficiency exam for students enrolling for the first time in English-medium </a:t>
            </a:r>
            <a:r>
              <a:rPr lang="en-US" dirty="0" err="1">
                <a:solidFill>
                  <a:schemeClr val="tx1"/>
                </a:solidFill>
                <a:latin typeface="Calibri" pitchFamily="34" charset="0"/>
                <a:ea typeface="Calibri" pitchFamily="34" charset="0"/>
                <a:cs typeface="Calibri" pitchFamily="34" charset="0"/>
              </a:rPr>
              <a:t>programmes</a:t>
            </a:r>
            <a:r>
              <a:rPr lang="en-US" dirty="0">
                <a:solidFill>
                  <a:schemeClr val="tx1"/>
                </a:solidFill>
                <a:latin typeface="Calibri" pitchFamily="34" charset="0"/>
                <a:ea typeface="Calibri" pitchFamily="34" charset="0"/>
                <a:cs typeface="Calibri" pitchFamily="34" charset="0"/>
              </a:rPr>
              <a:t> at OKAN University.</a:t>
            </a:r>
            <a:endParaRPr lang="tr-TR" dirty="0">
              <a:solidFill>
                <a:schemeClr val="tx1"/>
              </a:solidFill>
              <a:latin typeface="Calibri" pitchFamily="34" charset="0"/>
              <a:ea typeface="Calibri" pitchFamily="34" charset="0"/>
              <a:cs typeface="Calibri" pitchFamily="34" charset="0"/>
            </a:endParaRPr>
          </a:p>
          <a:p>
            <a:r>
              <a:rPr lang="en-US" dirty="0">
                <a:latin typeface="Calibri" pitchFamily="34" charset="0"/>
                <a:ea typeface="Calibri" pitchFamily="34" charset="0"/>
                <a:cs typeface="Calibri" pitchFamily="34" charset="0"/>
              </a:rPr>
              <a:t>The ONLINE test measures reading, writing, listening and speaking skills in English at B2 (CEFR) level.</a:t>
            </a:r>
            <a:endParaRPr lang="tr-TR" dirty="0">
              <a:latin typeface="Calibri" pitchFamily="34" charset="0"/>
              <a:ea typeface="Calibri" pitchFamily="34" charset="0"/>
              <a:cs typeface="Calibri" pitchFamily="34" charset="0"/>
            </a:endParaRPr>
          </a:p>
          <a:p>
            <a:r>
              <a:rPr lang="tr-TR" dirty="0" err="1">
                <a:latin typeface="Calibri" pitchFamily="34" charset="0"/>
                <a:cs typeface="Calibri" pitchFamily="34" charset="0"/>
              </a:rPr>
              <a:t>Those</a:t>
            </a:r>
            <a:r>
              <a:rPr lang="tr-TR" dirty="0">
                <a:latin typeface="Calibri" pitchFamily="34" charset="0"/>
                <a:cs typeface="Calibri" pitchFamily="34" charset="0"/>
              </a:rPr>
              <a:t> </a:t>
            </a:r>
            <a:r>
              <a:rPr lang="tr-TR" dirty="0" err="1">
                <a:latin typeface="Calibri" pitchFamily="34" charset="0"/>
                <a:cs typeface="Calibri" pitchFamily="34" charset="0"/>
              </a:rPr>
              <a:t>who</a:t>
            </a:r>
            <a:r>
              <a:rPr lang="tr-TR" dirty="0">
                <a:latin typeface="Calibri" pitchFamily="34" charset="0"/>
                <a:cs typeface="Calibri" pitchFamily="34" charset="0"/>
              </a:rPr>
              <a:t> </a:t>
            </a:r>
            <a:r>
              <a:rPr lang="tr-TR" dirty="0" err="1">
                <a:latin typeface="Calibri" pitchFamily="34" charset="0"/>
                <a:cs typeface="Calibri" pitchFamily="34" charset="0"/>
              </a:rPr>
              <a:t>are</a:t>
            </a:r>
            <a:r>
              <a:rPr lang="tr-TR" dirty="0">
                <a:latin typeface="Calibri" pitchFamily="34" charset="0"/>
                <a:cs typeface="Calibri" pitchFamily="34" charset="0"/>
              </a:rPr>
              <a:t> </a:t>
            </a:r>
            <a:r>
              <a:rPr lang="tr-TR" dirty="0" err="1">
                <a:latin typeface="Calibri" pitchFamily="34" charset="0"/>
                <a:cs typeface="Calibri" pitchFamily="34" charset="0"/>
              </a:rPr>
              <a:t>considered</a:t>
            </a:r>
            <a:r>
              <a:rPr lang="tr-TR" dirty="0">
                <a:latin typeface="Calibri" pitchFamily="34" charset="0"/>
                <a:cs typeface="Calibri" pitchFamily="34" charset="0"/>
              </a:rPr>
              <a:t> as </a:t>
            </a:r>
            <a:r>
              <a:rPr lang="tr-TR" dirty="0" err="1">
                <a:latin typeface="Calibri" pitchFamily="34" charset="0"/>
                <a:cs typeface="Calibri" pitchFamily="34" charset="0"/>
              </a:rPr>
              <a:t>successful</a:t>
            </a:r>
            <a:r>
              <a:rPr lang="tr-TR" dirty="0">
                <a:latin typeface="Calibri" pitchFamily="34" charset="0"/>
                <a:cs typeface="Calibri" pitchFamily="34" charset="0"/>
              </a:rPr>
              <a:t> </a:t>
            </a:r>
            <a:r>
              <a:rPr lang="tr-TR" dirty="0" err="1">
                <a:latin typeface="Calibri" pitchFamily="34" charset="0"/>
                <a:cs typeface="Calibri" pitchFamily="34" charset="0"/>
              </a:rPr>
              <a:t>proceed</a:t>
            </a:r>
            <a:r>
              <a:rPr lang="tr-TR" dirty="0">
                <a:latin typeface="Calibri" pitchFamily="34" charset="0"/>
                <a:cs typeface="Calibri" pitchFamily="34" charset="0"/>
              </a:rPr>
              <a:t> </a:t>
            </a:r>
            <a:r>
              <a:rPr lang="tr-TR" dirty="0" err="1">
                <a:latin typeface="Calibri" pitchFamily="34" charset="0"/>
                <a:cs typeface="Calibri" pitchFamily="34" charset="0"/>
              </a:rPr>
              <a:t>to</a:t>
            </a:r>
            <a:r>
              <a:rPr lang="tr-TR" dirty="0">
                <a:latin typeface="Calibri" pitchFamily="34" charset="0"/>
                <a:cs typeface="Calibri" pitchFamily="34" charset="0"/>
              </a:rPr>
              <a:t> </a:t>
            </a:r>
            <a:r>
              <a:rPr lang="tr-TR" dirty="0" err="1">
                <a:latin typeface="Calibri" pitchFamily="34" charset="0"/>
                <a:cs typeface="Calibri" pitchFamily="34" charset="0"/>
              </a:rPr>
              <a:t>their</a:t>
            </a:r>
            <a:r>
              <a:rPr lang="tr-TR" dirty="0">
                <a:latin typeface="Calibri" pitchFamily="34" charset="0"/>
                <a:cs typeface="Calibri" pitchFamily="34" charset="0"/>
              </a:rPr>
              <a:t> </a:t>
            </a:r>
            <a:r>
              <a:rPr lang="tr-TR" dirty="0" err="1">
                <a:latin typeface="Calibri" pitchFamily="34" charset="0"/>
                <a:cs typeface="Calibri" pitchFamily="34" charset="0"/>
              </a:rPr>
              <a:t>department</a:t>
            </a:r>
            <a:r>
              <a:rPr lang="tr-TR" dirty="0">
                <a:latin typeface="Calibri" pitchFamily="34" charset="0"/>
                <a:cs typeface="Calibri" pitchFamily="34" charset="0"/>
              </a:rPr>
              <a:t> </a:t>
            </a:r>
            <a:r>
              <a:rPr lang="tr-TR" dirty="0" err="1">
                <a:latin typeface="Calibri" pitchFamily="34" charset="0"/>
                <a:cs typeface="Calibri" pitchFamily="34" charset="0"/>
              </a:rPr>
              <a:t>while</a:t>
            </a:r>
            <a:r>
              <a:rPr lang="tr-TR" dirty="0">
                <a:latin typeface="Calibri" pitchFamily="34" charset="0"/>
                <a:cs typeface="Calibri" pitchFamily="34" charset="0"/>
              </a:rPr>
              <a:t> </a:t>
            </a:r>
            <a:r>
              <a:rPr lang="tr-TR" dirty="0" err="1">
                <a:latin typeface="Calibri" pitchFamily="34" charset="0"/>
                <a:cs typeface="Calibri" pitchFamily="34" charset="0"/>
              </a:rPr>
              <a:t>those</a:t>
            </a:r>
            <a:r>
              <a:rPr lang="tr-TR" dirty="0">
                <a:latin typeface="Calibri" pitchFamily="34" charset="0"/>
                <a:cs typeface="Calibri" pitchFamily="34" charset="0"/>
              </a:rPr>
              <a:t> </a:t>
            </a:r>
            <a:r>
              <a:rPr lang="tr-TR" dirty="0" err="1">
                <a:latin typeface="Calibri" pitchFamily="34" charset="0"/>
                <a:cs typeface="Calibri" pitchFamily="34" charset="0"/>
              </a:rPr>
              <a:t>who</a:t>
            </a:r>
            <a:r>
              <a:rPr lang="tr-TR" dirty="0">
                <a:latin typeface="Calibri" pitchFamily="34" charset="0"/>
                <a:cs typeface="Calibri" pitchFamily="34" charset="0"/>
              </a:rPr>
              <a:t> fail </a:t>
            </a:r>
            <a:r>
              <a:rPr lang="en-US" dirty="0">
                <a:latin typeface="Calibri" pitchFamily="34" charset="0"/>
                <a:cs typeface="Calibri" pitchFamily="34" charset="0"/>
              </a:rPr>
              <a:t>continue the one-year compulsory preparatory class. </a:t>
            </a:r>
            <a:endParaRPr lang="tr-TR" dirty="0">
              <a:latin typeface="Calibri" pitchFamily="34" charset="0"/>
              <a:cs typeface="Calibri" pitchFamily="34" charset="0"/>
            </a:endParaRPr>
          </a:p>
        </p:txBody>
      </p:sp>
      <p:sp>
        <p:nvSpPr>
          <p:cNvPr id="2" name="Başlık 1">
            <a:extLst>
              <a:ext uri="{FF2B5EF4-FFF2-40B4-BE49-F238E27FC236}">
                <a16:creationId xmlns:a16="http://schemas.microsoft.com/office/drawing/2014/main" id="{1EB7853D-9F4F-3C6F-70EA-EC95E22AF8BF}"/>
              </a:ext>
            </a:extLst>
          </p:cNvPr>
          <p:cNvSpPr>
            <a:spLocks noGrp="1"/>
          </p:cNvSpPr>
          <p:nvPr>
            <p:ph type="title"/>
          </p:nvPr>
        </p:nvSpPr>
        <p:spPr>
          <a:xfrm>
            <a:off x="684212" y="685800"/>
            <a:ext cx="8534400" cy="1507067"/>
          </a:xfrm>
        </p:spPr>
        <p:txBody>
          <a:bodyPr/>
          <a:lstStyle/>
          <a:p>
            <a:r>
              <a:rPr lang="tr-TR" dirty="0"/>
              <a:t>WHAT IS OPAE EXAM?</a:t>
            </a:r>
            <a:endParaRPr lang="tr-TR" dirty="0">
              <a:latin typeface="Calibri" pitchFamily="34" charset="0"/>
              <a:ea typeface="Calibri" pitchFamily="34" charset="0"/>
              <a:cs typeface="Calibri" pitchFamily="34" charset="0"/>
            </a:endParaRPr>
          </a:p>
        </p:txBody>
      </p:sp>
      <p:pic>
        <p:nvPicPr>
          <p:cNvPr id="5"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6" name="5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spTree>
    <p:extLst>
      <p:ext uri="{BB962C8B-B14F-4D97-AF65-F5344CB8AC3E}">
        <p14:creationId xmlns:p14="http://schemas.microsoft.com/office/powerpoint/2010/main" val="128170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817ADA-DC58-4EAB-30BD-70510509B87B}"/>
              </a:ext>
            </a:extLst>
          </p:cNvPr>
          <p:cNvSpPr>
            <a:spLocks noGrp="1"/>
          </p:cNvSpPr>
          <p:nvPr>
            <p:ph idx="1"/>
          </p:nvPr>
        </p:nvSpPr>
        <p:spPr>
          <a:xfrm>
            <a:off x="249199" y="2092372"/>
            <a:ext cx="6549167" cy="2777803"/>
          </a:xfrm>
        </p:spPr>
        <p:txBody>
          <a:bodyPr>
            <a:normAutofit fontScale="92500" lnSpcReduction="10000"/>
          </a:bodyPr>
          <a:lstStyle/>
          <a:p>
            <a:r>
              <a:rPr lang="en-US" dirty="0">
                <a:solidFill>
                  <a:schemeClr val="tx1"/>
                </a:solidFill>
                <a:latin typeface="Calibri" pitchFamily="34" charset="0"/>
                <a:ea typeface="Calibri" pitchFamily="34" charset="0"/>
                <a:cs typeface="Calibri" pitchFamily="34" charset="0"/>
              </a:rPr>
              <a:t>OPAE is a fully online exam</a:t>
            </a:r>
            <a:r>
              <a:rPr lang="tr-TR" dirty="0">
                <a:solidFill>
                  <a:schemeClr val="tx1"/>
                </a:solidFill>
                <a:latin typeface="Calibri" pitchFamily="34" charset="0"/>
                <a:ea typeface="Calibri" pitchFamily="34" charset="0"/>
                <a:cs typeface="Calibri" pitchFamily="34" charset="0"/>
              </a:rPr>
              <a:t>. </a:t>
            </a:r>
          </a:p>
          <a:p>
            <a:r>
              <a:rPr lang="en-US" dirty="0">
                <a:latin typeface="Calibri" pitchFamily="34" charset="0"/>
                <a:ea typeface="Calibri" pitchFamily="34" charset="0"/>
                <a:cs typeface="Calibri" pitchFamily="34" charset="0"/>
              </a:rPr>
              <a:t>The exam is conducted with the camera and microphone open. Those who violate the rule are not allowed to take the exam.</a:t>
            </a:r>
            <a:endParaRPr lang="tr-TR" dirty="0">
              <a:latin typeface="Calibri" pitchFamily="34" charset="0"/>
              <a:ea typeface="Calibri" pitchFamily="34" charset="0"/>
              <a:cs typeface="Calibri" pitchFamily="34" charset="0"/>
            </a:endParaRPr>
          </a:p>
          <a:p>
            <a:r>
              <a:rPr lang="en-US" dirty="0">
                <a:solidFill>
                  <a:schemeClr val="tx1"/>
                </a:solidFill>
                <a:latin typeface="Calibri" pitchFamily="34" charset="0"/>
                <a:ea typeface="Calibri" pitchFamily="34" charset="0"/>
                <a:cs typeface="Calibri" pitchFamily="34" charset="0"/>
              </a:rPr>
              <a:t>The student logs in to the BLACKBOARD O'LEARN system using their Okan ID and password from https://olearn.okan.edu.tr.</a:t>
            </a:r>
            <a:endParaRPr lang="tr-TR" sz="2800" dirty="0">
              <a:latin typeface="Calibri" pitchFamily="34" charset="0"/>
              <a:ea typeface="Calibri" pitchFamily="34" charset="0"/>
              <a:cs typeface="Calibri" pitchFamily="34" charset="0"/>
            </a:endParaRPr>
          </a:p>
          <a:p>
            <a:endParaRPr lang="tr-TR" dirty="0">
              <a:solidFill>
                <a:schemeClr val="tx1"/>
              </a:solidFill>
              <a:latin typeface="Calibri" pitchFamily="34" charset="0"/>
              <a:ea typeface="Calibri" pitchFamily="34" charset="0"/>
              <a:cs typeface="Calibri" pitchFamily="34" charset="0"/>
            </a:endParaRPr>
          </a:p>
        </p:txBody>
      </p:sp>
      <p:sp>
        <p:nvSpPr>
          <p:cNvPr id="2" name="Başlık 1">
            <a:extLst>
              <a:ext uri="{FF2B5EF4-FFF2-40B4-BE49-F238E27FC236}">
                <a16:creationId xmlns:a16="http://schemas.microsoft.com/office/drawing/2014/main" id="{1DEC9D27-0E17-727D-BE24-980DAF569C39}"/>
              </a:ext>
            </a:extLst>
          </p:cNvPr>
          <p:cNvSpPr>
            <a:spLocks noGrp="1"/>
          </p:cNvSpPr>
          <p:nvPr>
            <p:ph type="title"/>
          </p:nvPr>
        </p:nvSpPr>
        <p:spPr>
          <a:xfrm>
            <a:off x="437320" y="168965"/>
            <a:ext cx="8617227" cy="1507067"/>
          </a:xfrm>
        </p:spPr>
        <p:txBody>
          <a:bodyPr>
            <a:normAutofit fontScale="90000"/>
          </a:bodyPr>
          <a:lstStyle/>
          <a:p>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sz="3600" dirty="0"/>
              <a:t>HOW DO THE STUDENTS TAKE THE EXAM?</a:t>
            </a: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endParaRPr lang="tr-TR" dirty="0">
              <a:latin typeface="Calibri" pitchFamily="34" charset="0"/>
              <a:ea typeface="Calibri" pitchFamily="34" charset="0"/>
              <a:cs typeface="Calibri" pitchFamily="34" charset="0"/>
            </a:endParaRPr>
          </a:p>
        </p:txBody>
      </p:sp>
      <p:pic>
        <p:nvPicPr>
          <p:cNvPr id="7" name="Resim 6" descr="metin, yazılım, multimedya yazılımı, web sitesi içeren bir resim&#10;&#10;Açıklama otomatik olarak oluşturuldu">
            <a:extLst>
              <a:ext uri="{FF2B5EF4-FFF2-40B4-BE49-F238E27FC236}">
                <a16:creationId xmlns:a16="http://schemas.microsoft.com/office/drawing/2014/main" id="{8484B3DC-C172-B9B5-2C20-161AB92A60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2649" y="1918252"/>
            <a:ext cx="5230339" cy="3488635"/>
          </a:xfrm>
          <a:prstGeom prst="rect">
            <a:avLst/>
          </a:prstGeom>
          <a:ln>
            <a:noFill/>
          </a:ln>
          <a:effectLst>
            <a:outerShdw blurRad="292100" dist="139700" dir="2700000" algn="tl" rotWithShape="0">
              <a:srgbClr val="333333">
                <a:alpha val="65000"/>
              </a:srgbClr>
            </a:outerShdw>
          </a:effectLst>
        </p:spPr>
      </p:pic>
      <p:pic>
        <p:nvPicPr>
          <p:cNvPr id="5"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6" name="5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spTree>
    <p:extLst>
      <p:ext uri="{BB962C8B-B14F-4D97-AF65-F5344CB8AC3E}">
        <p14:creationId xmlns:p14="http://schemas.microsoft.com/office/powerpoint/2010/main" val="305960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EC9D27-0E17-727D-BE24-980DAF569C39}"/>
              </a:ext>
            </a:extLst>
          </p:cNvPr>
          <p:cNvSpPr>
            <a:spLocks noGrp="1"/>
          </p:cNvSpPr>
          <p:nvPr>
            <p:ph type="title"/>
          </p:nvPr>
        </p:nvSpPr>
        <p:spPr>
          <a:xfrm>
            <a:off x="437320" y="168965"/>
            <a:ext cx="8617227" cy="1507067"/>
          </a:xfrm>
        </p:spPr>
        <p:txBody>
          <a:bodyPr>
            <a:normAutofit fontScale="90000"/>
          </a:bodyPr>
          <a:lstStyle/>
          <a:p>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sz="3600" dirty="0"/>
              <a:t>HOW DO THE STUDENTS TAKE THE EXAM?</a:t>
            </a: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r>
              <a:rPr lang="tr-TR" dirty="0">
                <a:latin typeface="Calibri" pitchFamily="34" charset="0"/>
                <a:ea typeface="Calibri" pitchFamily="34" charset="0"/>
                <a:cs typeface="Calibri" pitchFamily="34" charset="0"/>
              </a:rPr>
              <a:t/>
            </a:r>
            <a:br>
              <a:rPr lang="tr-TR" dirty="0">
                <a:latin typeface="Calibri" pitchFamily="34" charset="0"/>
                <a:ea typeface="Calibri" pitchFamily="34" charset="0"/>
                <a:cs typeface="Calibri" pitchFamily="34" charset="0"/>
              </a:rPr>
            </a:br>
            <a:endParaRPr lang="tr-TR" dirty="0">
              <a:latin typeface="Calibri" pitchFamily="34" charset="0"/>
              <a:ea typeface="Calibri" pitchFamily="34" charset="0"/>
              <a:cs typeface="Calibri" pitchFamily="34" charset="0"/>
            </a:endParaRPr>
          </a:p>
        </p:txBody>
      </p:sp>
      <p:pic>
        <p:nvPicPr>
          <p:cNvPr id="5"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6" name="5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pic>
        <p:nvPicPr>
          <p:cNvPr id="8" name="Resim 4" descr="metin, ekran görüntüsü, yazılım, sayı, numara içeren bir resim&#10;&#10;Açıklama otomatik olarak oluşturuldu">
            <a:extLst>
              <a:ext uri="{FF2B5EF4-FFF2-40B4-BE49-F238E27FC236}">
                <a16:creationId xmlns:a16="http://schemas.microsoft.com/office/drawing/2014/main" id="{2BB041A3-2AF5-9BA8-8F1D-41384C8CA0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177" y="1838111"/>
            <a:ext cx="6773471" cy="3688044"/>
          </a:xfrm>
          <a:prstGeom prst="rect">
            <a:avLst/>
          </a:prstGeom>
          <a:ln>
            <a:noFill/>
          </a:ln>
          <a:effectLst>
            <a:outerShdw blurRad="292100" dist="139700" dir="2700000" algn="tl" rotWithShape="0">
              <a:srgbClr val="333333">
                <a:alpha val="65000"/>
              </a:srgbClr>
            </a:outerShdw>
          </a:effectLst>
        </p:spPr>
      </p:pic>
      <p:sp>
        <p:nvSpPr>
          <p:cNvPr id="10" name="İçerik Yer Tutucusu 2">
            <a:extLst>
              <a:ext uri="{FF2B5EF4-FFF2-40B4-BE49-F238E27FC236}">
                <a16:creationId xmlns:a16="http://schemas.microsoft.com/office/drawing/2014/main" id="{49817ADA-DC58-4EAB-30BD-70510509B87B}"/>
              </a:ext>
            </a:extLst>
          </p:cNvPr>
          <p:cNvSpPr txBox="1">
            <a:spLocks/>
          </p:cNvSpPr>
          <p:nvPr/>
        </p:nvSpPr>
        <p:spPr>
          <a:xfrm>
            <a:off x="7195930" y="1926515"/>
            <a:ext cx="4532243" cy="3351163"/>
          </a:xfrm>
          <a:prstGeom prst="rect">
            <a:avLst/>
          </a:prstGeom>
        </p:spPr>
        <p:txBody>
          <a:bodyPr vert="horz">
            <a:normAutofit lnSpcReduction="10000"/>
          </a:bodyPr>
          <a:lstStyle/>
          <a:p>
            <a:pPr marL="365760" marR="0" lvl="0" indent="-256032"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a:ln>
                  <a:noFill/>
                </a:ln>
                <a:solidFill>
                  <a:schemeClr val="tx1"/>
                </a:solidFill>
                <a:effectLst/>
                <a:uLnTx/>
                <a:uFillTx/>
                <a:latin typeface="Calibri" pitchFamily="34" charset="0"/>
                <a:ea typeface="Calibri" pitchFamily="34" charset="0"/>
                <a:cs typeface="Calibri" pitchFamily="34" charset="0"/>
              </a:rPr>
              <a:t>The student is presented with the virtual classroom page where the OPAE exam will be given.</a:t>
            </a:r>
            <a:endParaRPr kumimoji="0" lang="tr-TR" sz="2700" b="0" i="0" u="none" strike="noStrike" kern="1200" cap="none" spc="0" normalizeH="0" baseline="0" noProof="0" dirty="0">
              <a:ln>
                <a:noFill/>
              </a:ln>
              <a:solidFill>
                <a:schemeClr val="tx1"/>
              </a:solidFill>
              <a:effectLst/>
              <a:uLnTx/>
              <a:uFillTx/>
              <a:latin typeface="Calibri" pitchFamily="34" charset="0"/>
              <a:ea typeface="Calibri" pitchFamily="34" charset="0"/>
              <a:cs typeface="Calibri" pitchFamily="34" charset="0"/>
            </a:endParaRPr>
          </a:p>
          <a:p>
            <a:pPr marL="365760" marR="0" lvl="0" indent="-256032"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800" dirty="0">
                <a:latin typeface="Calibri" pitchFamily="34" charset="0"/>
                <a:ea typeface="Calibri" pitchFamily="34" charset="0"/>
                <a:cs typeface="Calibri" pitchFamily="34" charset="0"/>
              </a:rPr>
              <a:t>Click on the "Courses" tab in the left menu to display the exam screen on the relevant page.</a:t>
            </a:r>
            <a:endParaRPr kumimoji="0" lang="tr-TR" sz="2700" b="0" i="0" u="none" strike="noStrike" kern="1200" cap="none" spc="0" normalizeH="0" baseline="0" noProof="0" dirty="0">
              <a:ln>
                <a:noFill/>
              </a:ln>
              <a:solidFill>
                <a:schemeClr val="tx1"/>
              </a:solidFill>
              <a:effectLst/>
              <a:uLnTx/>
              <a:uFillTx/>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059604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F9FD8D-ED0D-365B-D0FD-8C86980C5920}"/>
              </a:ext>
            </a:extLst>
          </p:cNvPr>
          <p:cNvSpPr>
            <a:spLocks noGrp="1"/>
          </p:cNvSpPr>
          <p:nvPr>
            <p:ph type="title"/>
          </p:nvPr>
        </p:nvSpPr>
        <p:spPr>
          <a:xfrm>
            <a:off x="684212" y="175781"/>
            <a:ext cx="8534400" cy="1507067"/>
          </a:xfrm>
        </p:spPr>
        <p:txBody>
          <a:bodyPr/>
          <a:lstStyle/>
          <a:p>
            <a:r>
              <a:rPr lang="tr-TR" dirty="0">
                <a:solidFill>
                  <a:schemeClr val="tx1"/>
                </a:solidFill>
                <a:latin typeface="Calibri" pitchFamily="34" charset="0"/>
                <a:ea typeface="Calibri" pitchFamily="34" charset="0"/>
                <a:cs typeface="Calibri" pitchFamily="34" charset="0"/>
              </a:rPr>
              <a:t>OPAE: 1) </a:t>
            </a:r>
            <a:r>
              <a:rPr lang="tr-TR" dirty="0">
                <a:latin typeface="Calibri" pitchFamily="34" charset="0"/>
                <a:ea typeface="Calibri" pitchFamily="34" charset="0"/>
                <a:cs typeface="Calibri" pitchFamily="34" charset="0"/>
              </a:rPr>
              <a:t>Test </a:t>
            </a:r>
            <a:r>
              <a:rPr lang="tr-TR" dirty="0" err="1">
                <a:latin typeface="Calibri" pitchFamily="34" charset="0"/>
                <a:ea typeface="Calibri" pitchFamily="34" charset="0"/>
                <a:cs typeface="Calibri" pitchFamily="34" charset="0"/>
              </a:rPr>
              <a:t>Session</a:t>
            </a:r>
            <a:endParaRPr lang="tr-TR" dirty="0">
              <a:latin typeface="Calibri" pitchFamily="34" charset="0"/>
              <a:ea typeface="Calibri" pitchFamily="34" charset="0"/>
              <a:cs typeface="Calibri" pitchFamily="34" charset="0"/>
            </a:endParaRPr>
          </a:p>
        </p:txBody>
      </p:sp>
      <p:pic>
        <p:nvPicPr>
          <p:cNvPr id="6" name="Resim 5" descr="metin, ekran görüntüsü, yazılım, multimedya yazılımı içeren bir resim&#10;&#10;Açıklama otomatik olarak oluşturuldu">
            <a:extLst>
              <a:ext uri="{FF2B5EF4-FFF2-40B4-BE49-F238E27FC236}">
                <a16:creationId xmlns:a16="http://schemas.microsoft.com/office/drawing/2014/main" id="{0DCCC2D7-3BA7-CB78-D2BC-325B5999BE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6828" y="1482253"/>
            <a:ext cx="7366485" cy="4175131"/>
          </a:xfrm>
          <a:prstGeom prst="rect">
            <a:avLst/>
          </a:prstGeom>
          <a:ln>
            <a:noFill/>
          </a:ln>
          <a:effectLst>
            <a:outerShdw blurRad="292100" dist="139700" dir="2700000" algn="tl" rotWithShape="0">
              <a:srgbClr val="333333">
                <a:alpha val="65000"/>
              </a:srgbClr>
            </a:outerShdw>
          </a:effectLst>
        </p:spPr>
      </p:pic>
      <p:pic>
        <p:nvPicPr>
          <p:cNvPr id="9"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10" name="9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sp>
        <p:nvSpPr>
          <p:cNvPr id="11" name="İçerik Yer Tutucusu 2">
            <a:extLst>
              <a:ext uri="{FF2B5EF4-FFF2-40B4-BE49-F238E27FC236}">
                <a16:creationId xmlns:a16="http://schemas.microsoft.com/office/drawing/2014/main" id="{07192424-9689-AC33-BAA2-BBB57A957542}"/>
              </a:ext>
            </a:extLst>
          </p:cNvPr>
          <p:cNvSpPr txBox="1">
            <a:spLocks/>
          </p:cNvSpPr>
          <p:nvPr/>
        </p:nvSpPr>
        <p:spPr>
          <a:xfrm>
            <a:off x="1381184" y="5601200"/>
            <a:ext cx="10681252" cy="1532708"/>
          </a:xfrm>
          <a:prstGeom prst="rect">
            <a:avLst/>
          </a:prstGeom>
        </p:spPr>
        <p:txBody>
          <a:bodyPr vert="horz">
            <a:normAutofit/>
          </a:bodyPr>
          <a:lstStyle/>
          <a:p>
            <a:pPr marL="365760" marR="0" lvl="0" indent="-256032" algn="r"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600" b="0" i="0" u="none" strike="noStrike" kern="1200" cap="none" spc="0" normalizeH="0" baseline="0" noProof="0" dirty="0">
                <a:ln>
                  <a:noFill/>
                </a:ln>
                <a:solidFill>
                  <a:schemeClr val="tx1"/>
                </a:solidFill>
                <a:effectLst/>
                <a:uLnTx/>
                <a:uFillTx/>
                <a:latin typeface="Calibri" pitchFamily="34" charset="0"/>
                <a:ea typeface="Calibri" pitchFamily="34" charset="0"/>
                <a:cs typeface="Calibri" pitchFamily="34" charset="0"/>
              </a:rPr>
              <a:t>They will be able to view the Reading, Listening, Use of English and Writing sections of the test at the announced time by clicking on the OPAE Proficiency Test tab from the left menu</a:t>
            </a:r>
            <a:r>
              <a:rPr kumimoji="0" lang="tr-TR" sz="2600" b="0" i="0" u="none" strike="noStrike" kern="1200" cap="none" spc="0" normalizeH="0" baseline="0" noProof="0" dirty="0">
                <a:ln>
                  <a:noFill/>
                </a:ln>
                <a:solidFill>
                  <a:schemeClr val="tx1"/>
                </a:solidFill>
                <a:effectLst/>
                <a:uLnTx/>
                <a:uFillTx/>
                <a:latin typeface="Calibri" pitchFamily="34" charset="0"/>
                <a:ea typeface="Calibri" pitchFamily="34" charset="0"/>
                <a:cs typeface="Calibri" pitchFamily="34" charset="0"/>
              </a:rPr>
              <a:t>. </a:t>
            </a:r>
          </a:p>
          <a:p>
            <a:pPr marL="365760" marR="0" lvl="0" indent="-256032" algn="r"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tr-TR" sz="2600" b="0" i="0" u="none" strike="noStrike" kern="1200" cap="none" spc="0" normalizeH="0" baseline="0" noProof="1">
              <a:ln>
                <a:noFill/>
              </a:ln>
              <a:solidFill>
                <a:schemeClr val="tx1"/>
              </a:solidFill>
              <a:effectLst/>
              <a:uLnTx/>
              <a:uFillTx/>
              <a:latin typeface="Calibri" pitchFamily="34" charset="0"/>
              <a:ea typeface="Calibri" pitchFamily="34" charset="0"/>
              <a:cs typeface="Calibri" pitchFamily="34" charset="0"/>
            </a:endParaRPr>
          </a:p>
        </p:txBody>
      </p:sp>
      <p:sp>
        <p:nvSpPr>
          <p:cNvPr id="3" name="İçerik Yer Tutucusu 2">
            <a:extLst>
              <a:ext uri="{FF2B5EF4-FFF2-40B4-BE49-F238E27FC236}">
                <a16:creationId xmlns:a16="http://schemas.microsoft.com/office/drawing/2014/main" id="{07192424-9689-AC33-BAA2-BBB57A957542}"/>
              </a:ext>
            </a:extLst>
          </p:cNvPr>
          <p:cNvSpPr>
            <a:spLocks noGrp="1"/>
          </p:cNvSpPr>
          <p:nvPr>
            <p:ph idx="1"/>
          </p:nvPr>
        </p:nvSpPr>
        <p:spPr>
          <a:xfrm>
            <a:off x="7623313" y="1667691"/>
            <a:ext cx="4343400" cy="2864552"/>
          </a:xfrm>
        </p:spPr>
        <p:txBody>
          <a:bodyPr>
            <a:noAutofit/>
          </a:bodyPr>
          <a:lstStyle/>
          <a:p>
            <a:r>
              <a:rPr lang="tr-TR" sz="2400" dirty="0" err="1">
                <a:latin typeface="Calibri" pitchFamily="34" charset="0"/>
                <a:cs typeface="Calibri" pitchFamily="34" charset="0"/>
              </a:rPr>
              <a:t>There</a:t>
            </a:r>
            <a:r>
              <a:rPr lang="tr-TR" sz="2400" dirty="0">
                <a:latin typeface="Calibri" pitchFamily="34" charset="0"/>
                <a:cs typeface="Calibri" pitchFamily="34" charset="0"/>
              </a:rPr>
              <a:t> </a:t>
            </a:r>
            <a:r>
              <a:rPr lang="tr-TR" sz="2400" dirty="0" err="1">
                <a:latin typeface="Calibri" pitchFamily="34" charset="0"/>
                <a:cs typeface="Calibri" pitchFamily="34" charset="0"/>
              </a:rPr>
              <a:t>are</a:t>
            </a:r>
            <a:r>
              <a:rPr lang="tr-TR" sz="2400" dirty="0">
                <a:latin typeface="Calibri" pitchFamily="34" charset="0"/>
                <a:cs typeface="Calibri" pitchFamily="34" charset="0"/>
              </a:rPr>
              <a:t> two </a:t>
            </a:r>
            <a:r>
              <a:rPr lang="tr-TR" sz="2400" dirty="0" err="1">
                <a:latin typeface="Calibri" pitchFamily="34" charset="0"/>
                <a:cs typeface="Calibri" pitchFamily="34" charset="0"/>
              </a:rPr>
              <a:t>sessions</a:t>
            </a:r>
            <a:r>
              <a:rPr lang="tr-TR" sz="2400" dirty="0">
                <a:latin typeface="Calibri" pitchFamily="34" charset="0"/>
                <a:cs typeface="Calibri" pitchFamily="34" charset="0"/>
              </a:rPr>
              <a:t> of </a:t>
            </a:r>
            <a:r>
              <a:rPr lang="tr-TR" sz="2400" dirty="0" err="1">
                <a:latin typeface="Calibri" pitchFamily="34" charset="0"/>
                <a:cs typeface="Calibri" pitchFamily="34" charset="0"/>
              </a:rPr>
              <a:t>this</a:t>
            </a:r>
            <a:r>
              <a:rPr lang="tr-TR" sz="2400" dirty="0">
                <a:latin typeface="Calibri" pitchFamily="34" charset="0"/>
                <a:cs typeface="Calibri" pitchFamily="34" charset="0"/>
              </a:rPr>
              <a:t> </a:t>
            </a:r>
            <a:r>
              <a:rPr lang="tr-TR" sz="2400" dirty="0" err="1">
                <a:latin typeface="Calibri" pitchFamily="34" charset="0"/>
                <a:cs typeface="Calibri" pitchFamily="34" charset="0"/>
              </a:rPr>
              <a:t>exam</a:t>
            </a:r>
            <a:r>
              <a:rPr lang="tr-TR" sz="2400" dirty="0">
                <a:latin typeface="Calibri" pitchFamily="34" charset="0"/>
                <a:cs typeface="Calibri" pitchFamily="34" charset="0"/>
              </a:rPr>
              <a:t>:</a:t>
            </a:r>
          </a:p>
          <a:p>
            <a:pPr marL="0" indent="0">
              <a:buNone/>
            </a:pPr>
            <a:r>
              <a:rPr lang="tr-TR" sz="2400" dirty="0">
                <a:latin typeface="Calibri" pitchFamily="34" charset="0"/>
                <a:cs typeface="Calibri" pitchFamily="34" charset="0"/>
              </a:rPr>
              <a:t>1. Test </a:t>
            </a:r>
            <a:r>
              <a:rPr lang="tr-TR" sz="2400" dirty="0" err="1">
                <a:latin typeface="Calibri" pitchFamily="34" charset="0"/>
                <a:cs typeface="Calibri" pitchFamily="34" charset="0"/>
              </a:rPr>
              <a:t>Session</a:t>
            </a:r>
            <a:r>
              <a:rPr lang="tr-TR" sz="2400" dirty="0">
                <a:latin typeface="Calibri" pitchFamily="34" charset="0"/>
                <a:cs typeface="Calibri" pitchFamily="34" charset="0"/>
              </a:rPr>
              <a:t> </a:t>
            </a:r>
          </a:p>
          <a:p>
            <a:pPr marL="0" indent="0">
              <a:buNone/>
            </a:pPr>
            <a:r>
              <a:rPr lang="tr-TR" sz="1800" dirty="0" err="1">
                <a:latin typeface="Calibri" pitchFamily="34" charset="0"/>
                <a:cs typeface="Calibri" pitchFamily="34" charset="0"/>
              </a:rPr>
              <a:t>Use</a:t>
            </a:r>
            <a:r>
              <a:rPr lang="tr-TR" sz="1800" dirty="0">
                <a:latin typeface="Calibri" pitchFamily="34" charset="0"/>
                <a:cs typeface="Calibri" pitchFamily="34" charset="0"/>
              </a:rPr>
              <a:t> of </a:t>
            </a:r>
            <a:r>
              <a:rPr lang="tr-TR" sz="1800" dirty="0" err="1">
                <a:latin typeface="Calibri" pitchFamily="34" charset="0"/>
                <a:cs typeface="Calibri" pitchFamily="34" charset="0"/>
              </a:rPr>
              <a:t>English,Reading,Writing,Listening</a:t>
            </a:r>
            <a:endParaRPr lang="tr-TR" sz="1800" dirty="0">
              <a:latin typeface="Calibri" pitchFamily="34" charset="0"/>
              <a:cs typeface="Calibri" pitchFamily="34" charset="0"/>
            </a:endParaRPr>
          </a:p>
          <a:p>
            <a:pPr marL="0" indent="0">
              <a:buNone/>
            </a:pPr>
            <a:r>
              <a:rPr lang="tr-TR" sz="2400" dirty="0">
                <a:latin typeface="Calibri" pitchFamily="34" charset="0"/>
                <a:cs typeface="Calibri" pitchFamily="34" charset="0"/>
              </a:rPr>
              <a:t>2. </a:t>
            </a:r>
            <a:r>
              <a:rPr lang="tr-TR" sz="2400" dirty="0" err="1">
                <a:latin typeface="Calibri" pitchFamily="34" charset="0"/>
                <a:cs typeface="Calibri" pitchFamily="34" charset="0"/>
              </a:rPr>
              <a:t>Speaking</a:t>
            </a:r>
            <a:r>
              <a:rPr lang="tr-TR" sz="2400" dirty="0">
                <a:latin typeface="Calibri" pitchFamily="34" charset="0"/>
                <a:cs typeface="Calibri" pitchFamily="34" charset="0"/>
              </a:rPr>
              <a:t> </a:t>
            </a:r>
            <a:r>
              <a:rPr lang="tr-TR" sz="2400" dirty="0" err="1">
                <a:latin typeface="Calibri" pitchFamily="34" charset="0"/>
                <a:cs typeface="Calibri" pitchFamily="34" charset="0"/>
              </a:rPr>
              <a:t>Session</a:t>
            </a:r>
            <a:endParaRPr lang="tr-TR" sz="2400" dirty="0">
              <a:latin typeface="Calibri" pitchFamily="34" charset="0"/>
              <a:cs typeface="Calibri" pitchFamily="34" charset="0"/>
            </a:endParaRPr>
          </a:p>
          <a:p>
            <a:pPr algn="r"/>
            <a:endParaRPr lang="tr-TR" noProof="1">
              <a:solidFill>
                <a:schemeClr val="tx1"/>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110337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metin, yazılım, multimedya yazılımı, ekran görüntüsü içeren bir resim&#10;&#10;Açıklama otomatik olarak oluşturuldu">
            <a:extLst>
              <a:ext uri="{FF2B5EF4-FFF2-40B4-BE49-F238E27FC236}">
                <a16:creationId xmlns:a16="http://schemas.microsoft.com/office/drawing/2014/main" id="{C1E1E222-F243-7681-E8F0-B149D23CC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9891" y="1608418"/>
            <a:ext cx="7608587" cy="4481377"/>
          </a:xfrm>
          <a:prstGeom prst="rect">
            <a:avLst/>
          </a:prstGeom>
          <a:ln>
            <a:noFill/>
          </a:ln>
          <a:effectLst>
            <a:outerShdw blurRad="292100" dist="139700" dir="2700000" algn="tl" rotWithShape="0">
              <a:srgbClr val="333333">
                <a:alpha val="65000"/>
              </a:srgbClr>
            </a:outerShdw>
          </a:effectLst>
        </p:spPr>
      </p:pic>
      <p:pic>
        <p:nvPicPr>
          <p:cNvPr id="8"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9" name="8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sp>
        <p:nvSpPr>
          <p:cNvPr id="11" name="Başlık 1">
            <a:extLst>
              <a:ext uri="{FF2B5EF4-FFF2-40B4-BE49-F238E27FC236}">
                <a16:creationId xmlns:a16="http://schemas.microsoft.com/office/drawing/2014/main" id="{E4F9FD8D-ED0D-365B-D0FD-8C86980C5920}"/>
              </a:ext>
            </a:extLst>
          </p:cNvPr>
          <p:cNvSpPr>
            <a:spLocks noGrp="1"/>
          </p:cNvSpPr>
          <p:nvPr>
            <p:ph type="title"/>
          </p:nvPr>
        </p:nvSpPr>
        <p:spPr>
          <a:xfrm>
            <a:off x="684212" y="175781"/>
            <a:ext cx="8534400" cy="1507067"/>
          </a:xfrm>
        </p:spPr>
        <p:txBody>
          <a:bodyPr/>
          <a:lstStyle/>
          <a:p>
            <a:r>
              <a:rPr lang="tr-TR" dirty="0">
                <a:solidFill>
                  <a:schemeClr val="tx1"/>
                </a:solidFill>
                <a:latin typeface="Calibri" pitchFamily="34" charset="0"/>
                <a:ea typeface="Calibri" pitchFamily="34" charset="0"/>
                <a:cs typeface="Calibri" pitchFamily="34" charset="0"/>
              </a:rPr>
              <a:t>OPAE: 2) </a:t>
            </a:r>
            <a:r>
              <a:rPr lang="tr-TR" dirty="0" err="1">
                <a:latin typeface="Calibri" pitchFamily="34" charset="0"/>
                <a:ea typeface="Calibri" pitchFamily="34" charset="0"/>
                <a:cs typeface="Calibri" pitchFamily="34" charset="0"/>
              </a:rPr>
              <a:t>Speaking</a:t>
            </a:r>
            <a:r>
              <a:rPr lang="tr-TR" dirty="0">
                <a:latin typeface="Calibri" pitchFamily="34" charset="0"/>
                <a:ea typeface="Calibri" pitchFamily="34" charset="0"/>
                <a:cs typeface="Calibri" pitchFamily="34" charset="0"/>
              </a:rPr>
              <a:t> </a:t>
            </a:r>
            <a:r>
              <a:rPr lang="tr-TR" dirty="0" err="1">
                <a:latin typeface="Calibri" pitchFamily="34" charset="0"/>
                <a:ea typeface="Calibri" pitchFamily="34" charset="0"/>
                <a:cs typeface="Calibri" pitchFamily="34" charset="0"/>
              </a:rPr>
              <a:t>Session</a:t>
            </a:r>
            <a:endParaRPr lang="tr-TR" dirty="0">
              <a:latin typeface="Calibri" pitchFamily="34" charset="0"/>
              <a:ea typeface="Calibri" pitchFamily="34" charset="0"/>
              <a:cs typeface="Calibri" pitchFamily="34" charset="0"/>
            </a:endParaRPr>
          </a:p>
        </p:txBody>
      </p:sp>
      <p:sp>
        <p:nvSpPr>
          <p:cNvPr id="12" name="İçerik Yer Tutucusu 2">
            <a:extLst>
              <a:ext uri="{FF2B5EF4-FFF2-40B4-BE49-F238E27FC236}">
                <a16:creationId xmlns:a16="http://schemas.microsoft.com/office/drawing/2014/main" id="{49817ADA-DC58-4EAB-30BD-70510509B87B}"/>
              </a:ext>
            </a:extLst>
          </p:cNvPr>
          <p:cNvSpPr txBox="1">
            <a:spLocks/>
          </p:cNvSpPr>
          <p:nvPr/>
        </p:nvSpPr>
        <p:spPr>
          <a:xfrm>
            <a:off x="324418" y="1648107"/>
            <a:ext cx="3581659" cy="3748841"/>
          </a:xfrm>
          <a:prstGeom prst="rect">
            <a:avLst/>
          </a:prstGeom>
        </p:spPr>
        <p:txBody>
          <a:bodyPr vert="horz">
            <a:normAutofit/>
          </a:bodyPr>
          <a:lstStyle/>
          <a:p>
            <a:pPr marL="365760" marR="0" lvl="0" indent="-256032"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800" dirty="0">
                <a:latin typeface="Calibri" pitchFamily="34" charset="0"/>
                <a:ea typeface="Calibri" pitchFamily="34" charset="0"/>
                <a:cs typeface="Calibri" pitchFamily="34" charset="0"/>
              </a:rPr>
              <a:t>The </a:t>
            </a:r>
            <a:r>
              <a:rPr lang="tr-TR" sz="2800" dirty="0" err="1">
                <a:latin typeface="Calibri" pitchFamily="34" charset="0"/>
                <a:ea typeface="Calibri" pitchFamily="34" charset="0"/>
                <a:cs typeface="Calibri" pitchFamily="34" charset="0"/>
              </a:rPr>
              <a:t>speaking</a:t>
            </a:r>
            <a:r>
              <a:rPr lang="en-US" sz="2800" dirty="0">
                <a:latin typeface="Calibri" pitchFamily="34" charset="0"/>
                <a:ea typeface="Calibri" pitchFamily="34" charset="0"/>
                <a:cs typeface="Calibri" pitchFamily="34" charset="0"/>
              </a:rPr>
              <a:t> session is held in the virtual classroom, which is accessed by clicking on the "Collab" tab in the left menu.</a:t>
            </a:r>
            <a:endParaRPr kumimoji="0" lang="tr-TR" sz="2700" b="0" i="0" u="none" strike="noStrike" kern="1200" cap="none" spc="0" normalizeH="0" baseline="0" noProof="0" dirty="0">
              <a:ln>
                <a:noFill/>
              </a:ln>
              <a:solidFill>
                <a:schemeClr val="tx1"/>
              </a:solidFill>
              <a:effectLst/>
              <a:uLnTx/>
              <a:uFillTx/>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60369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50B1A2-9153-9359-8D3B-FC152D08D1B2}"/>
              </a:ext>
            </a:extLst>
          </p:cNvPr>
          <p:cNvSpPr>
            <a:spLocks noGrp="1"/>
          </p:cNvSpPr>
          <p:nvPr>
            <p:ph idx="1"/>
          </p:nvPr>
        </p:nvSpPr>
        <p:spPr>
          <a:xfrm>
            <a:off x="1918253" y="2109671"/>
            <a:ext cx="9660834" cy="3615267"/>
          </a:xfrm>
        </p:spPr>
        <p:txBody>
          <a:bodyPr>
            <a:normAutofit lnSpcReduction="10000"/>
          </a:bodyPr>
          <a:lstStyle/>
          <a:p>
            <a:pPr marL="0" indent="0">
              <a:buFont typeface="Wingdings" pitchFamily="2" charset="2"/>
              <a:buChar char="Ø"/>
            </a:pPr>
            <a:r>
              <a:rPr lang="en-US" dirty="0">
                <a:solidFill>
                  <a:schemeClr val="tx1"/>
                </a:solidFill>
                <a:latin typeface="Calibri" pitchFamily="34" charset="0"/>
                <a:ea typeface="Calibri" pitchFamily="34" charset="0"/>
                <a:cs typeface="Calibri" pitchFamily="34" charset="0"/>
              </a:rPr>
              <a:t>The exam consists of questions on five different skills, distributed over two sessions:</a:t>
            </a:r>
            <a:endParaRPr lang="tr-TR" dirty="0">
              <a:solidFill>
                <a:schemeClr val="tx1"/>
              </a:solidFill>
              <a:latin typeface="Calibri" pitchFamily="34" charset="0"/>
              <a:ea typeface="Calibri" pitchFamily="34" charset="0"/>
              <a:cs typeface="Calibri" pitchFamily="34" charset="0"/>
            </a:endParaRPr>
          </a:p>
          <a:p>
            <a:pPr marL="0" indent="0">
              <a:buFont typeface="Wingdings" pitchFamily="2" charset="2"/>
              <a:buChar char="Ø"/>
            </a:pPr>
            <a:r>
              <a:rPr lang="tr-TR" sz="2500" b="1" dirty="0">
                <a:latin typeface="Calibri" pitchFamily="34" charset="0"/>
                <a:ea typeface="Calibri" pitchFamily="34" charset="0"/>
                <a:cs typeface="Calibri" pitchFamily="34" charset="0"/>
              </a:rPr>
              <a:t>Test </a:t>
            </a:r>
            <a:r>
              <a:rPr lang="tr-TR" sz="2500" b="1" dirty="0" err="1">
                <a:latin typeface="Calibri" pitchFamily="34" charset="0"/>
                <a:ea typeface="Calibri" pitchFamily="34" charset="0"/>
                <a:cs typeface="Calibri" pitchFamily="34" charset="0"/>
              </a:rPr>
              <a:t>session</a:t>
            </a:r>
            <a:endParaRPr lang="tr-TR" sz="2500" b="1" dirty="0">
              <a:latin typeface="Calibri" pitchFamily="34" charset="0"/>
              <a:ea typeface="Calibri" pitchFamily="34" charset="0"/>
              <a:cs typeface="Calibri" pitchFamily="34" charset="0"/>
            </a:endParaRPr>
          </a:p>
          <a:p>
            <a:pPr marL="777240" lvl="3" indent="0">
              <a:buFont typeface="Wingdings" pitchFamily="2" charset="2"/>
              <a:buChar char="§"/>
            </a:pPr>
            <a:r>
              <a:rPr lang="tr-TR" sz="2300" i="1" dirty="0">
                <a:solidFill>
                  <a:schemeClr val="tx1"/>
                </a:solidFill>
                <a:latin typeface="Calibri" pitchFamily="34" charset="0"/>
                <a:ea typeface="Calibri" pitchFamily="34" charset="0"/>
                <a:cs typeface="Calibri" pitchFamily="34" charset="0"/>
              </a:rPr>
              <a:t>Reading </a:t>
            </a:r>
          </a:p>
          <a:p>
            <a:pPr marL="777240" lvl="3" indent="0">
              <a:buFont typeface="Wingdings" pitchFamily="2" charset="2"/>
              <a:buChar char="§"/>
            </a:pPr>
            <a:r>
              <a:rPr lang="tr-TR" sz="2300" i="1" dirty="0" err="1">
                <a:solidFill>
                  <a:schemeClr val="tx1"/>
                </a:solidFill>
                <a:latin typeface="Calibri" pitchFamily="34" charset="0"/>
                <a:ea typeface="Calibri" pitchFamily="34" charset="0"/>
                <a:cs typeface="Calibri" pitchFamily="34" charset="0"/>
              </a:rPr>
              <a:t>Listening</a:t>
            </a:r>
            <a:endParaRPr lang="tr-TR" sz="2300" i="1" dirty="0">
              <a:solidFill>
                <a:schemeClr val="tx1"/>
              </a:solidFill>
              <a:latin typeface="Calibri" pitchFamily="34" charset="0"/>
              <a:ea typeface="Calibri" pitchFamily="34" charset="0"/>
              <a:cs typeface="Calibri" pitchFamily="34" charset="0"/>
            </a:endParaRPr>
          </a:p>
          <a:p>
            <a:pPr marL="777240" lvl="3" indent="0">
              <a:buFont typeface="Wingdings" pitchFamily="2" charset="2"/>
              <a:buChar char="§"/>
            </a:pPr>
            <a:r>
              <a:rPr lang="tr-TR" sz="2300" i="1" dirty="0" err="1">
                <a:solidFill>
                  <a:schemeClr val="tx1"/>
                </a:solidFill>
                <a:latin typeface="Calibri" pitchFamily="34" charset="0"/>
                <a:ea typeface="Calibri" pitchFamily="34" charset="0"/>
                <a:cs typeface="Calibri" pitchFamily="34" charset="0"/>
              </a:rPr>
              <a:t>Use</a:t>
            </a:r>
            <a:r>
              <a:rPr lang="tr-TR" sz="2300" i="1" dirty="0">
                <a:solidFill>
                  <a:schemeClr val="tx1"/>
                </a:solidFill>
                <a:latin typeface="Calibri" pitchFamily="34" charset="0"/>
                <a:ea typeface="Calibri" pitchFamily="34" charset="0"/>
                <a:cs typeface="Calibri" pitchFamily="34" charset="0"/>
              </a:rPr>
              <a:t> of English</a:t>
            </a:r>
          </a:p>
          <a:p>
            <a:pPr marL="777240" lvl="3" indent="0">
              <a:buFont typeface="Wingdings" pitchFamily="2" charset="2"/>
              <a:buChar char="§"/>
            </a:pPr>
            <a:r>
              <a:rPr lang="tr-TR" sz="2300" i="1" dirty="0" err="1">
                <a:solidFill>
                  <a:schemeClr val="tx1"/>
                </a:solidFill>
                <a:latin typeface="Calibri" pitchFamily="34" charset="0"/>
                <a:ea typeface="Calibri" pitchFamily="34" charset="0"/>
                <a:cs typeface="Calibri" pitchFamily="34" charset="0"/>
              </a:rPr>
              <a:t>Writin</a:t>
            </a:r>
            <a:r>
              <a:rPr lang="tr-TR" sz="2300" i="1" dirty="0" err="1">
                <a:latin typeface="Calibri" pitchFamily="34" charset="0"/>
                <a:ea typeface="Calibri" pitchFamily="34" charset="0"/>
                <a:cs typeface="Calibri" pitchFamily="34" charset="0"/>
              </a:rPr>
              <a:t>g</a:t>
            </a:r>
            <a:endParaRPr lang="tr-TR" sz="2300" i="1" dirty="0">
              <a:solidFill>
                <a:schemeClr val="tx1"/>
              </a:solidFill>
              <a:latin typeface="Calibri" pitchFamily="34" charset="0"/>
              <a:ea typeface="Calibri" pitchFamily="34" charset="0"/>
              <a:cs typeface="Calibri" pitchFamily="34" charset="0"/>
            </a:endParaRPr>
          </a:p>
          <a:p>
            <a:pPr marL="256032" lvl="1" indent="0">
              <a:buFont typeface="Wingdings" pitchFamily="2" charset="2"/>
              <a:buChar char="§"/>
            </a:pPr>
            <a:r>
              <a:rPr lang="tr-TR" sz="2700" b="1" dirty="0" err="1">
                <a:solidFill>
                  <a:schemeClr val="tx1"/>
                </a:solidFill>
                <a:latin typeface="Calibri" pitchFamily="34" charset="0"/>
                <a:ea typeface="Calibri" pitchFamily="34" charset="0"/>
                <a:cs typeface="Calibri" pitchFamily="34" charset="0"/>
              </a:rPr>
              <a:t>Speaking</a:t>
            </a:r>
            <a:r>
              <a:rPr lang="tr-TR" sz="2700" b="1" dirty="0">
                <a:solidFill>
                  <a:schemeClr val="tx1"/>
                </a:solidFill>
                <a:latin typeface="Calibri" pitchFamily="34" charset="0"/>
                <a:ea typeface="Calibri" pitchFamily="34" charset="0"/>
                <a:cs typeface="Calibri" pitchFamily="34" charset="0"/>
              </a:rPr>
              <a:t> </a:t>
            </a:r>
            <a:r>
              <a:rPr lang="tr-TR" sz="2700" b="1" dirty="0" err="1">
                <a:solidFill>
                  <a:schemeClr val="tx1"/>
                </a:solidFill>
                <a:latin typeface="Calibri" pitchFamily="34" charset="0"/>
                <a:ea typeface="Calibri" pitchFamily="34" charset="0"/>
                <a:cs typeface="Calibri" pitchFamily="34" charset="0"/>
              </a:rPr>
              <a:t>session</a:t>
            </a:r>
            <a:endParaRPr lang="tr-TR" sz="2700" b="1" dirty="0">
              <a:solidFill>
                <a:schemeClr val="tx1"/>
              </a:solidFill>
              <a:latin typeface="Calibri" pitchFamily="34" charset="0"/>
              <a:ea typeface="Calibri" pitchFamily="34" charset="0"/>
              <a:cs typeface="Calibri" pitchFamily="34" charset="0"/>
            </a:endParaRPr>
          </a:p>
          <a:p>
            <a:pPr marL="777240" lvl="3" indent="0">
              <a:buFont typeface="Wingdings" pitchFamily="2" charset="2"/>
              <a:buChar char="§"/>
            </a:pPr>
            <a:r>
              <a:rPr lang="tr-TR" sz="2300" i="1" dirty="0" err="1">
                <a:latin typeface="Calibri" pitchFamily="34" charset="0"/>
                <a:ea typeface="Calibri" pitchFamily="34" charset="0"/>
                <a:cs typeface="Calibri" pitchFamily="34" charset="0"/>
              </a:rPr>
              <a:t>Speaking</a:t>
            </a:r>
            <a:r>
              <a:rPr lang="tr-TR" sz="2300" i="1" dirty="0">
                <a:latin typeface="Calibri" pitchFamily="34" charset="0"/>
                <a:ea typeface="Calibri" pitchFamily="34" charset="0"/>
                <a:cs typeface="Calibri" pitchFamily="34" charset="0"/>
              </a:rPr>
              <a:t> </a:t>
            </a:r>
            <a:endParaRPr lang="tr-TR" sz="2300" i="1" dirty="0">
              <a:solidFill>
                <a:schemeClr val="tx1"/>
              </a:solidFill>
              <a:latin typeface="Calibri" pitchFamily="34" charset="0"/>
              <a:ea typeface="Calibri" pitchFamily="34" charset="0"/>
              <a:cs typeface="Calibri" pitchFamily="34" charset="0"/>
            </a:endParaRPr>
          </a:p>
        </p:txBody>
      </p:sp>
      <p:sp>
        <p:nvSpPr>
          <p:cNvPr id="2" name="Başlık 1">
            <a:extLst>
              <a:ext uri="{FF2B5EF4-FFF2-40B4-BE49-F238E27FC236}">
                <a16:creationId xmlns:a16="http://schemas.microsoft.com/office/drawing/2014/main" id="{AE979FB8-8BAD-ABAF-595A-417C61C85EE2}"/>
              </a:ext>
            </a:extLst>
          </p:cNvPr>
          <p:cNvSpPr>
            <a:spLocks noGrp="1"/>
          </p:cNvSpPr>
          <p:nvPr>
            <p:ph type="title"/>
          </p:nvPr>
        </p:nvSpPr>
        <p:spPr>
          <a:xfrm>
            <a:off x="763726" y="715617"/>
            <a:ext cx="8897109" cy="1507067"/>
          </a:xfrm>
        </p:spPr>
        <p:txBody>
          <a:bodyPr/>
          <a:lstStyle/>
          <a:p>
            <a:r>
              <a:rPr lang="en-US" dirty="0">
                <a:latin typeface="Calibri" pitchFamily="34" charset="0"/>
                <a:ea typeface="Calibri" pitchFamily="34" charset="0"/>
                <a:cs typeface="Calibri" pitchFamily="34" charset="0"/>
              </a:rPr>
              <a:t>Let's take a closer look at the OPAE exam!</a:t>
            </a:r>
            <a:endParaRPr lang="tr-TR" dirty="0">
              <a:latin typeface="Calibri" pitchFamily="34" charset="0"/>
              <a:ea typeface="Calibri" pitchFamily="34" charset="0"/>
              <a:cs typeface="Calibri" pitchFamily="34" charset="0"/>
            </a:endParaRPr>
          </a:p>
        </p:txBody>
      </p:sp>
      <p:sp>
        <p:nvSpPr>
          <p:cNvPr id="4" name="3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pic>
        <p:nvPicPr>
          <p:cNvPr id="5"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Tree>
    <p:extLst>
      <p:ext uri="{BB962C8B-B14F-4D97-AF65-F5344CB8AC3E}">
        <p14:creationId xmlns:p14="http://schemas.microsoft.com/office/powerpoint/2010/main" val="341746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8DEC877-1413-A8FC-08BF-690D0F2A3932}"/>
              </a:ext>
            </a:extLst>
          </p:cNvPr>
          <p:cNvSpPr>
            <a:spLocks noGrp="1"/>
          </p:cNvSpPr>
          <p:nvPr>
            <p:ph idx="1"/>
          </p:nvPr>
        </p:nvSpPr>
        <p:spPr>
          <a:xfrm>
            <a:off x="674273" y="2035445"/>
            <a:ext cx="10934631" cy="3615267"/>
          </a:xfrm>
        </p:spPr>
        <p:txBody>
          <a:bodyPr>
            <a:normAutofit fontScale="92500" lnSpcReduction="10000"/>
          </a:bodyPr>
          <a:lstStyle/>
          <a:p>
            <a:r>
              <a:rPr lang="en-US" noProof="1">
                <a:solidFill>
                  <a:schemeClr val="tx1"/>
                </a:solidFill>
                <a:latin typeface="Calibri" pitchFamily="34" charset="0"/>
                <a:ea typeface="Calibri" pitchFamily="34" charset="0"/>
                <a:cs typeface="Calibri" pitchFamily="34" charset="0"/>
              </a:rPr>
              <a:t>The reading section of the OPAE Entrance exam consists of one or two texts. There are 20 multiple choice questions in total. The duration of the reading section is 1 hour. A sample reading question is as follows:</a:t>
            </a:r>
            <a:endParaRPr lang="en-US" sz="2200" b="0" i="0" u="none" strike="noStrike" noProof="1">
              <a:solidFill>
                <a:schemeClr val="tx1"/>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en-US" sz="2200" i="0" u="none" strike="noStrike" noProof="1">
                <a:solidFill>
                  <a:srgbClr val="0070C0"/>
                </a:solidFill>
                <a:effectLst/>
                <a:latin typeface="Calibri" pitchFamily="34" charset="0"/>
                <a:ea typeface="Calibri" pitchFamily="34" charset="0"/>
                <a:cs typeface="Calibri" pitchFamily="34" charset="0"/>
              </a:rPr>
              <a:t>Sample question: </a:t>
            </a:r>
            <a:r>
              <a:rPr lang="en-US" sz="2200" i="1" u="none" strike="noStrike" noProof="1">
                <a:solidFill>
                  <a:srgbClr val="0070C0"/>
                </a:solidFill>
                <a:effectLst/>
                <a:latin typeface="Calibri" pitchFamily="34" charset="0"/>
                <a:ea typeface="Calibri" pitchFamily="34" charset="0"/>
                <a:cs typeface="Calibri" pitchFamily="34" charset="0"/>
              </a:rPr>
              <a:t>According to the text, why is the knowledge of traditional Samoan medicine in danger of being lost?</a:t>
            </a:r>
            <a:endParaRPr lang="en-US" sz="2200" i="1" noProof="1">
              <a:solidFill>
                <a:srgbClr val="0070C0"/>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en-US" sz="2200" noProof="1">
                <a:solidFill>
                  <a:srgbClr val="0070C0"/>
                </a:solidFill>
                <a:effectLst/>
                <a:latin typeface="Calibri" pitchFamily="34" charset="0"/>
                <a:ea typeface="Calibri" pitchFamily="34" charset="0"/>
                <a:cs typeface="Calibri" pitchFamily="34" charset="0"/>
              </a:rPr>
              <a:t/>
            </a:r>
            <a:br>
              <a:rPr lang="en-US" sz="2200" noProof="1">
                <a:solidFill>
                  <a:srgbClr val="0070C0"/>
                </a:solidFill>
                <a:effectLst/>
                <a:latin typeface="Calibri" pitchFamily="34" charset="0"/>
                <a:ea typeface="Calibri" pitchFamily="34" charset="0"/>
                <a:cs typeface="Calibri" pitchFamily="34" charset="0"/>
              </a:rPr>
            </a:br>
            <a:r>
              <a:rPr lang="tr-TR" sz="2200" noProof="1">
                <a:solidFill>
                  <a:srgbClr val="0070C0"/>
                </a:solidFill>
                <a:effectLst/>
                <a:latin typeface="Calibri" pitchFamily="34" charset="0"/>
                <a:ea typeface="Calibri" pitchFamily="34" charset="0"/>
                <a:cs typeface="Calibri" pitchFamily="34" charset="0"/>
              </a:rPr>
              <a:t>	</a:t>
            </a:r>
            <a:r>
              <a:rPr lang="en-US" sz="2200" i="1" u="none" strike="noStrike" noProof="1">
                <a:solidFill>
                  <a:srgbClr val="0070C0"/>
                </a:solidFill>
                <a:effectLst/>
                <a:latin typeface="Calibri" pitchFamily="34" charset="0"/>
                <a:ea typeface="Calibri" pitchFamily="34" charset="0"/>
                <a:cs typeface="Calibri" pitchFamily="34" charset="0"/>
              </a:rPr>
              <a:t>a) Because young Samoan women are no longer interested in learning the art of healing from </a:t>
            </a:r>
            <a:r>
              <a:rPr lang="tr-TR" sz="2200" i="1" u="none" strike="noStrike" noProof="1">
                <a:solidFill>
                  <a:srgbClr val="0070C0"/>
                </a:solidFill>
                <a:effectLst/>
                <a:latin typeface="Calibri" pitchFamily="34" charset="0"/>
                <a:ea typeface="Calibri" pitchFamily="34" charset="0"/>
                <a:cs typeface="Calibri" pitchFamily="34" charset="0"/>
              </a:rPr>
              <a:t>	</a:t>
            </a:r>
            <a:r>
              <a:rPr lang="en-US" sz="2200" i="1" u="none" strike="noStrike" noProof="1">
                <a:solidFill>
                  <a:srgbClr val="0070C0"/>
                </a:solidFill>
                <a:effectLst/>
                <a:latin typeface="Calibri" pitchFamily="34" charset="0"/>
                <a:ea typeface="Calibri" pitchFamily="34" charset="0"/>
                <a:cs typeface="Calibri" pitchFamily="34" charset="0"/>
              </a:rPr>
              <a:t>their mothers.</a:t>
            </a:r>
            <a:endParaRPr lang="en-US" sz="2200" i="1" noProof="1">
              <a:solidFill>
                <a:srgbClr val="0070C0"/>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tr-TR" sz="2200" i="1" u="none" strike="noStrike" noProof="1">
                <a:solidFill>
                  <a:srgbClr val="0070C0"/>
                </a:solidFill>
                <a:effectLst/>
                <a:latin typeface="Calibri" pitchFamily="34" charset="0"/>
                <a:ea typeface="Calibri" pitchFamily="34" charset="0"/>
                <a:cs typeface="Calibri" pitchFamily="34" charset="0"/>
              </a:rPr>
              <a:t>	</a:t>
            </a:r>
            <a:r>
              <a:rPr lang="en-US" sz="2200" i="1" u="none" strike="noStrike" noProof="1">
                <a:solidFill>
                  <a:srgbClr val="0070C0"/>
                </a:solidFill>
                <a:effectLst/>
                <a:latin typeface="Calibri" pitchFamily="34" charset="0"/>
                <a:ea typeface="Calibri" pitchFamily="34" charset="0"/>
                <a:cs typeface="Calibri" pitchFamily="34" charset="0"/>
              </a:rPr>
              <a:t>b) Because the plants used in traditional Samoan medicine are becoming extinct due to </a:t>
            </a:r>
            <a:r>
              <a:rPr lang="tr-TR" sz="2200" i="1" u="none" strike="noStrike" noProof="1">
                <a:solidFill>
                  <a:srgbClr val="0070C0"/>
                </a:solidFill>
                <a:effectLst/>
                <a:latin typeface="Calibri" pitchFamily="34" charset="0"/>
                <a:ea typeface="Calibri" pitchFamily="34" charset="0"/>
                <a:cs typeface="Calibri" pitchFamily="34" charset="0"/>
              </a:rPr>
              <a:t>	</a:t>
            </a:r>
            <a:r>
              <a:rPr lang="en-US" sz="2200" i="1" u="none" strike="noStrike" noProof="1">
                <a:solidFill>
                  <a:srgbClr val="0070C0"/>
                </a:solidFill>
                <a:effectLst/>
                <a:latin typeface="Calibri" pitchFamily="34" charset="0"/>
                <a:ea typeface="Calibri" pitchFamily="34" charset="0"/>
                <a:cs typeface="Calibri" pitchFamily="34" charset="0"/>
              </a:rPr>
              <a:t>human activity.</a:t>
            </a:r>
            <a:endParaRPr lang="en-US" sz="2200" i="1" noProof="1">
              <a:solidFill>
                <a:srgbClr val="0070C0"/>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tr-TR" sz="2200" i="1" u="none" strike="noStrike" noProof="1">
                <a:solidFill>
                  <a:srgbClr val="0070C0"/>
                </a:solidFill>
                <a:effectLst/>
                <a:latin typeface="Calibri" pitchFamily="34" charset="0"/>
                <a:ea typeface="Calibri" pitchFamily="34" charset="0"/>
                <a:cs typeface="Calibri" pitchFamily="34" charset="0"/>
              </a:rPr>
              <a:t>	</a:t>
            </a:r>
            <a:r>
              <a:rPr lang="en-US" sz="2200" i="1" u="none" strike="noStrike" noProof="1">
                <a:solidFill>
                  <a:srgbClr val="0070C0"/>
                </a:solidFill>
                <a:effectLst/>
                <a:latin typeface="Calibri" pitchFamily="34" charset="0"/>
                <a:ea typeface="Calibri" pitchFamily="34" charset="0"/>
                <a:cs typeface="Calibri" pitchFamily="34" charset="0"/>
              </a:rPr>
              <a:t>c) Because Western medicine is more effective than traditional Samoan medicine.</a:t>
            </a:r>
            <a:endParaRPr lang="en-US" sz="2200" i="1" noProof="1">
              <a:solidFill>
                <a:srgbClr val="0070C0"/>
              </a:solidFill>
              <a:effectLst/>
              <a:latin typeface="Calibri" pitchFamily="34" charset="0"/>
              <a:ea typeface="Calibri" pitchFamily="34" charset="0"/>
              <a:cs typeface="Calibri" pitchFamily="34" charset="0"/>
            </a:endParaRPr>
          </a:p>
          <a:p>
            <a:pPr marL="0" indent="0" rtl="0">
              <a:spcBef>
                <a:spcPts val="0"/>
              </a:spcBef>
              <a:spcAft>
                <a:spcPts val="0"/>
              </a:spcAft>
              <a:buNone/>
            </a:pPr>
            <a:r>
              <a:rPr lang="tr-TR" sz="2200" i="1" u="none" strike="noStrike" noProof="1">
                <a:solidFill>
                  <a:srgbClr val="0070C0"/>
                </a:solidFill>
                <a:effectLst/>
                <a:latin typeface="Calibri" pitchFamily="34" charset="0"/>
                <a:ea typeface="Calibri" pitchFamily="34" charset="0"/>
                <a:cs typeface="Calibri" pitchFamily="34" charset="0"/>
              </a:rPr>
              <a:t>	</a:t>
            </a:r>
            <a:r>
              <a:rPr lang="en-US" sz="2200" i="1" u="none" strike="noStrike" noProof="1">
                <a:solidFill>
                  <a:srgbClr val="0070C0"/>
                </a:solidFill>
                <a:effectLst/>
                <a:latin typeface="Calibri" pitchFamily="34" charset="0"/>
                <a:ea typeface="Calibri" pitchFamily="34" charset="0"/>
                <a:cs typeface="Calibri" pitchFamily="34" charset="0"/>
              </a:rPr>
              <a:t>d) Because the use of traditional Samoan medicine is prohibited by law.</a:t>
            </a:r>
            <a:endParaRPr lang="en-US" sz="2200" i="1" noProof="1">
              <a:solidFill>
                <a:srgbClr val="0070C0"/>
              </a:solidFill>
              <a:effectLst/>
              <a:latin typeface="Calibri" pitchFamily="34" charset="0"/>
              <a:ea typeface="Calibri" pitchFamily="34" charset="0"/>
              <a:cs typeface="Calibri" pitchFamily="34" charset="0"/>
            </a:endParaRPr>
          </a:p>
          <a:p>
            <a:endParaRPr lang="en-US" noProof="1">
              <a:solidFill>
                <a:schemeClr val="tx1"/>
              </a:solidFill>
              <a:latin typeface="Calibri" pitchFamily="34" charset="0"/>
              <a:ea typeface="Calibri" pitchFamily="34" charset="0"/>
              <a:cs typeface="Calibri" pitchFamily="34" charset="0"/>
            </a:endParaRPr>
          </a:p>
        </p:txBody>
      </p:sp>
      <p:pic>
        <p:nvPicPr>
          <p:cNvPr id="4"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5" name="4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sp>
        <p:nvSpPr>
          <p:cNvPr id="6" name="Başlık 1">
            <a:extLst>
              <a:ext uri="{FF2B5EF4-FFF2-40B4-BE49-F238E27FC236}">
                <a16:creationId xmlns:a16="http://schemas.microsoft.com/office/drawing/2014/main" id="{111047A4-5E88-8409-2278-3E5911A3A82E}"/>
              </a:ext>
            </a:extLst>
          </p:cNvPr>
          <p:cNvSpPr txBox="1">
            <a:spLocks/>
          </p:cNvSpPr>
          <p:nvPr/>
        </p:nvSpPr>
        <p:spPr>
          <a:xfrm>
            <a:off x="637830" y="430696"/>
            <a:ext cx="8534400" cy="1507067"/>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4100" b="1" dirty="0">
                <a:solidFill>
                  <a:schemeClr val="tx2"/>
                </a:solidFill>
                <a:effectLst>
                  <a:outerShdw blurRad="31750" dist="25400" dir="5400000" algn="tl" rotWithShape="0">
                    <a:srgbClr val="000000">
                      <a:alpha val="25000"/>
                    </a:srgbClr>
                  </a:outerShdw>
                </a:effectLst>
                <a:latin typeface="Calibri" pitchFamily="34" charset="0"/>
                <a:ea typeface="Calibri" pitchFamily="34" charset="0"/>
                <a:cs typeface="Calibri" pitchFamily="34" charset="0"/>
              </a:rPr>
              <a:t>1</a:t>
            </a:r>
            <a:r>
              <a:rPr kumimoji="0" lang="tr-TR"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Calibri" pitchFamily="34" charset="0"/>
                <a:ea typeface="Calibri" pitchFamily="34" charset="0"/>
                <a:cs typeface="Calibri" pitchFamily="34" charset="0"/>
              </a:rPr>
              <a:t>. </a:t>
            </a:r>
            <a:r>
              <a:rPr lang="tr-TR" sz="4100" b="1" dirty="0">
                <a:solidFill>
                  <a:schemeClr val="tx2"/>
                </a:solidFill>
                <a:effectLst>
                  <a:outerShdw blurRad="31750" dist="25400" dir="5400000" algn="tl" rotWithShape="0">
                    <a:srgbClr val="000000">
                      <a:alpha val="25000"/>
                    </a:srgbClr>
                  </a:outerShdw>
                </a:effectLst>
                <a:latin typeface="Calibri" pitchFamily="34" charset="0"/>
                <a:ea typeface="Calibri" pitchFamily="34" charset="0"/>
                <a:cs typeface="Calibri" pitchFamily="34" charset="0"/>
              </a:rPr>
              <a:t>READING</a:t>
            </a:r>
            <a:endParaRPr kumimoji="0" lang="tr-TR"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42921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547698F-A45E-F500-704B-1D20C29C5CA2}"/>
              </a:ext>
            </a:extLst>
          </p:cNvPr>
          <p:cNvSpPr>
            <a:spLocks noGrp="1"/>
          </p:cNvSpPr>
          <p:nvPr>
            <p:ph idx="1"/>
          </p:nvPr>
        </p:nvSpPr>
        <p:spPr>
          <a:xfrm>
            <a:off x="704089" y="2004023"/>
            <a:ext cx="10706031" cy="3615267"/>
          </a:xfrm>
        </p:spPr>
        <p:txBody>
          <a:bodyPr>
            <a:normAutofit/>
          </a:bodyPr>
          <a:lstStyle/>
          <a:p>
            <a:r>
              <a:rPr lang="en-US" dirty="0">
                <a:solidFill>
                  <a:schemeClr val="tx1"/>
                </a:solidFill>
                <a:latin typeface="Calibri" pitchFamily="34" charset="0"/>
                <a:ea typeface="Calibri" pitchFamily="34" charset="0"/>
                <a:cs typeface="Calibri" pitchFamily="34" charset="0"/>
              </a:rPr>
              <a:t>The listening section of the OPAE exam consists of a part of a lesson. There are 10 multiple choice questions in total. The duration of the listening section is 30 minutes. A sample listening question:</a:t>
            </a:r>
            <a:endParaRPr lang="tr-TR" dirty="0">
              <a:solidFill>
                <a:schemeClr val="tx1"/>
              </a:solidFill>
              <a:latin typeface="Calibri" pitchFamily="34" charset="0"/>
              <a:ea typeface="Calibri" pitchFamily="34" charset="0"/>
              <a:cs typeface="Calibri" pitchFamily="34" charset="0"/>
            </a:endParaRPr>
          </a:p>
          <a:p>
            <a:pPr marL="0" indent="0" algn="just" rtl="0">
              <a:spcBef>
                <a:spcPts val="0"/>
              </a:spcBef>
              <a:spcAft>
                <a:spcPts val="0"/>
              </a:spcAft>
              <a:buNone/>
            </a:pPr>
            <a:r>
              <a:rPr lang="en-US" sz="2000" i="1" u="none" strike="noStrike" noProof="1">
                <a:solidFill>
                  <a:srgbClr val="0070C0"/>
                </a:solidFill>
                <a:effectLst/>
                <a:latin typeface="Calibri" pitchFamily="34" charset="0"/>
                <a:ea typeface="Calibri" pitchFamily="34" charset="0"/>
                <a:cs typeface="Calibri" pitchFamily="34" charset="0"/>
              </a:rPr>
              <a:t>Sample question: According to the lecture, what is the possible link between genes and Alzheimer's disease?</a:t>
            </a:r>
          </a:p>
          <a:p>
            <a:pPr marL="0" indent="0" algn="just" rtl="0">
              <a:spcBef>
                <a:spcPts val="0"/>
              </a:spcBef>
              <a:spcAft>
                <a:spcPts val="0"/>
              </a:spcAft>
              <a:buNone/>
            </a:pPr>
            <a:endParaRPr lang="en-US" sz="2000" i="1" noProof="1">
              <a:solidFill>
                <a:srgbClr val="0070C0"/>
              </a:solidFill>
              <a:effectLst/>
              <a:latin typeface="Calibri" pitchFamily="34" charset="0"/>
              <a:ea typeface="Calibri" pitchFamily="34" charset="0"/>
              <a:cs typeface="Calibri" pitchFamily="34" charset="0"/>
            </a:endParaRPr>
          </a:p>
          <a:p>
            <a:pPr marL="0" indent="0" algn="just" rtl="0">
              <a:spcBef>
                <a:spcPts val="0"/>
              </a:spcBef>
              <a:spcAft>
                <a:spcPts val="0"/>
              </a:spcAft>
              <a:buNone/>
            </a:pPr>
            <a:r>
              <a:rPr lang="tr-TR" sz="2000" i="1" u="none" strike="noStrike" noProof="1">
                <a:solidFill>
                  <a:srgbClr val="0070C0"/>
                </a:solidFill>
                <a:effectLst/>
                <a:latin typeface="Calibri" pitchFamily="34" charset="0"/>
                <a:ea typeface="Calibri" pitchFamily="34" charset="0"/>
                <a:cs typeface="Calibri" pitchFamily="34" charset="0"/>
              </a:rPr>
              <a:t>	</a:t>
            </a:r>
            <a:r>
              <a:rPr lang="en-US" sz="2000" i="1" u="none" strike="noStrike" noProof="1">
                <a:solidFill>
                  <a:srgbClr val="0070C0"/>
                </a:solidFill>
                <a:effectLst/>
                <a:latin typeface="Calibri" pitchFamily="34" charset="0"/>
                <a:ea typeface="Calibri" pitchFamily="34" charset="0"/>
                <a:cs typeface="Calibri" pitchFamily="34" charset="0"/>
              </a:rPr>
              <a:t>a) Having specific genes will definitely cause Alzheimer's.</a:t>
            </a:r>
            <a:endParaRPr lang="en-US" sz="2000" i="1" noProof="1">
              <a:solidFill>
                <a:srgbClr val="0070C0"/>
              </a:solidFill>
              <a:effectLst/>
              <a:latin typeface="Calibri" pitchFamily="34" charset="0"/>
              <a:ea typeface="Calibri" pitchFamily="34" charset="0"/>
              <a:cs typeface="Calibri" pitchFamily="34" charset="0"/>
            </a:endParaRPr>
          </a:p>
          <a:p>
            <a:pPr marL="0" indent="0" algn="just" rtl="0">
              <a:spcBef>
                <a:spcPts val="0"/>
              </a:spcBef>
              <a:spcAft>
                <a:spcPts val="0"/>
              </a:spcAft>
              <a:buNone/>
            </a:pPr>
            <a:r>
              <a:rPr lang="tr-TR" sz="2000" i="1" u="none" strike="noStrike" noProof="1">
                <a:solidFill>
                  <a:srgbClr val="0070C0"/>
                </a:solidFill>
                <a:effectLst/>
                <a:latin typeface="Calibri" pitchFamily="34" charset="0"/>
                <a:ea typeface="Calibri" pitchFamily="34" charset="0"/>
                <a:cs typeface="Calibri" pitchFamily="34" charset="0"/>
              </a:rPr>
              <a:t>	</a:t>
            </a:r>
            <a:r>
              <a:rPr lang="en-US" sz="2000" i="1" u="none" strike="noStrike" noProof="1">
                <a:solidFill>
                  <a:srgbClr val="0070C0"/>
                </a:solidFill>
                <a:effectLst/>
                <a:latin typeface="Calibri" pitchFamily="34" charset="0"/>
                <a:ea typeface="Calibri" pitchFamily="34" charset="0"/>
                <a:cs typeface="Calibri" pitchFamily="34" charset="0"/>
              </a:rPr>
              <a:t>b) Genetic mutations can increase the risk of developing Alzheimer's.</a:t>
            </a:r>
            <a:endParaRPr lang="en-US" sz="2000" i="1" noProof="1">
              <a:solidFill>
                <a:srgbClr val="0070C0"/>
              </a:solidFill>
              <a:effectLst/>
              <a:latin typeface="Calibri" pitchFamily="34" charset="0"/>
              <a:ea typeface="Calibri" pitchFamily="34" charset="0"/>
              <a:cs typeface="Calibri" pitchFamily="34" charset="0"/>
            </a:endParaRPr>
          </a:p>
          <a:p>
            <a:pPr marL="0" indent="0" algn="just" rtl="0">
              <a:spcBef>
                <a:spcPts val="0"/>
              </a:spcBef>
              <a:spcAft>
                <a:spcPts val="0"/>
              </a:spcAft>
              <a:buNone/>
            </a:pPr>
            <a:r>
              <a:rPr lang="tr-TR" sz="2000" i="1" u="none" strike="noStrike" noProof="1">
                <a:solidFill>
                  <a:srgbClr val="0070C0"/>
                </a:solidFill>
                <a:effectLst/>
                <a:latin typeface="Calibri" pitchFamily="34" charset="0"/>
                <a:ea typeface="Calibri" pitchFamily="34" charset="0"/>
                <a:cs typeface="Calibri" pitchFamily="34" charset="0"/>
              </a:rPr>
              <a:t>	</a:t>
            </a:r>
            <a:r>
              <a:rPr lang="en-US" sz="2000" i="1" u="none" strike="noStrike" noProof="1">
                <a:solidFill>
                  <a:srgbClr val="0070C0"/>
                </a:solidFill>
                <a:effectLst/>
                <a:latin typeface="Calibri" pitchFamily="34" charset="0"/>
                <a:ea typeface="Calibri" pitchFamily="34" charset="0"/>
                <a:cs typeface="Calibri" pitchFamily="34" charset="0"/>
              </a:rPr>
              <a:t>c) Alzheimer's disease is not related to genetics at all.</a:t>
            </a:r>
            <a:endParaRPr lang="en-US" sz="2000" i="1" noProof="1">
              <a:solidFill>
                <a:srgbClr val="0070C0"/>
              </a:solidFill>
              <a:effectLst/>
              <a:latin typeface="Calibri" pitchFamily="34" charset="0"/>
              <a:ea typeface="Calibri" pitchFamily="34" charset="0"/>
              <a:cs typeface="Calibri" pitchFamily="34" charset="0"/>
            </a:endParaRPr>
          </a:p>
          <a:p>
            <a:pPr marL="0" indent="0" algn="just" rtl="0">
              <a:spcBef>
                <a:spcPts val="0"/>
              </a:spcBef>
              <a:spcAft>
                <a:spcPts val="0"/>
              </a:spcAft>
              <a:buNone/>
            </a:pPr>
            <a:r>
              <a:rPr lang="tr-TR" sz="2000" i="1" u="none" strike="noStrike" noProof="1">
                <a:solidFill>
                  <a:srgbClr val="0070C0"/>
                </a:solidFill>
                <a:effectLst/>
                <a:latin typeface="Calibri" pitchFamily="34" charset="0"/>
                <a:ea typeface="Calibri" pitchFamily="34" charset="0"/>
                <a:cs typeface="Calibri" pitchFamily="34" charset="0"/>
              </a:rPr>
              <a:t>	</a:t>
            </a:r>
            <a:r>
              <a:rPr lang="en-US" sz="2000" i="1" u="none" strike="noStrike" noProof="1">
                <a:solidFill>
                  <a:srgbClr val="0070C0"/>
                </a:solidFill>
                <a:effectLst/>
                <a:latin typeface="Calibri" pitchFamily="34" charset="0"/>
                <a:ea typeface="Calibri" pitchFamily="34" charset="0"/>
                <a:cs typeface="Calibri" pitchFamily="34" charset="0"/>
              </a:rPr>
              <a:t>d) Genes can prevent Alzheimer's if they are healthy.</a:t>
            </a:r>
            <a:endParaRPr lang="en-US" sz="2000" i="1" noProof="1">
              <a:solidFill>
                <a:srgbClr val="0070C0"/>
              </a:solidFill>
              <a:effectLst/>
              <a:latin typeface="Calibri" pitchFamily="34" charset="0"/>
              <a:ea typeface="Calibri" pitchFamily="34" charset="0"/>
              <a:cs typeface="Calibri" pitchFamily="34" charset="0"/>
            </a:endParaRPr>
          </a:p>
          <a:p>
            <a:pPr marL="0" indent="0">
              <a:buNone/>
            </a:pPr>
            <a:endParaRPr lang="tr-TR" dirty="0">
              <a:solidFill>
                <a:schemeClr val="tx1"/>
              </a:solidFill>
              <a:latin typeface="Calibri" pitchFamily="34" charset="0"/>
              <a:ea typeface="Calibri" pitchFamily="34" charset="0"/>
              <a:cs typeface="Calibri" pitchFamily="34" charset="0"/>
            </a:endParaRPr>
          </a:p>
        </p:txBody>
      </p:sp>
      <p:sp>
        <p:nvSpPr>
          <p:cNvPr id="2" name="Başlık 1">
            <a:extLst>
              <a:ext uri="{FF2B5EF4-FFF2-40B4-BE49-F238E27FC236}">
                <a16:creationId xmlns:a16="http://schemas.microsoft.com/office/drawing/2014/main" id="{111047A4-5E88-8409-2278-3E5911A3A82E}"/>
              </a:ext>
            </a:extLst>
          </p:cNvPr>
          <p:cNvSpPr>
            <a:spLocks noGrp="1"/>
          </p:cNvSpPr>
          <p:nvPr>
            <p:ph type="title"/>
          </p:nvPr>
        </p:nvSpPr>
        <p:spPr>
          <a:xfrm>
            <a:off x="684212" y="685800"/>
            <a:ext cx="8534400" cy="1507067"/>
          </a:xfrm>
        </p:spPr>
        <p:txBody>
          <a:bodyPr/>
          <a:lstStyle/>
          <a:p>
            <a:r>
              <a:rPr lang="tr-TR" dirty="0">
                <a:latin typeface="Calibri" pitchFamily="34" charset="0"/>
                <a:ea typeface="Calibri" pitchFamily="34" charset="0"/>
                <a:cs typeface="Calibri" pitchFamily="34" charset="0"/>
              </a:rPr>
              <a:t>2. LISTENING</a:t>
            </a:r>
          </a:p>
        </p:txBody>
      </p:sp>
      <p:pic>
        <p:nvPicPr>
          <p:cNvPr id="4" name="Resim 3" descr="metin, yazı tipi, logo, grafik içeren bir resim&#10;&#10;Açıklama otomatik olarak oluşturuldu">
            <a:extLst>
              <a:ext uri="{FF2B5EF4-FFF2-40B4-BE49-F238E27FC236}">
                <a16:creationId xmlns:a16="http://schemas.microsoft.com/office/drawing/2014/main" id="{5E0CD532-57F6-C75D-0447-E91FA3B0F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5340" y="185634"/>
            <a:ext cx="3137096" cy="1174492"/>
          </a:xfrm>
          <a:prstGeom prst="rect">
            <a:avLst/>
          </a:prstGeom>
        </p:spPr>
      </p:pic>
      <p:sp>
        <p:nvSpPr>
          <p:cNvPr id="5" name="4 Dikdörtgen"/>
          <p:cNvSpPr/>
          <p:nvPr/>
        </p:nvSpPr>
        <p:spPr>
          <a:xfrm rot="684533">
            <a:off x="13868" y="6280959"/>
            <a:ext cx="3217896" cy="261610"/>
          </a:xfrm>
          <a:prstGeom prst="rect">
            <a:avLst/>
          </a:prstGeom>
        </p:spPr>
        <p:txBody>
          <a:bodyPr wrap="square">
            <a:spAutoFit/>
          </a:bodyPr>
          <a:lstStyle/>
          <a:p>
            <a:r>
              <a:rPr lang="tr-TR" sz="1100" b="1" i="1" noProof="1">
                <a:solidFill>
                  <a:schemeClr val="bg1"/>
                </a:solidFill>
                <a:latin typeface="Calibri" pitchFamily="34" charset="0"/>
                <a:ea typeface="Calibri" pitchFamily="34" charset="0"/>
                <a:cs typeface="Calibri" pitchFamily="34" charset="0"/>
              </a:rPr>
              <a:t>Okan University Department of Foreign Languages </a:t>
            </a:r>
          </a:p>
        </p:txBody>
      </p:sp>
    </p:spTree>
    <p:extLst>
      <p:ext uri="{BB962C8B-B14F-4D97-AF65-F5344CB8AC3E}">
        <p14:creationId xmlns:p14="http://schemas.microsoft.com/office/powerpoint/2010/main" val="3022892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526</TotalTime>
  <Words>922</Words>
  <Application>Microsoft Office PowerPoint</Application>
  <PresentationFormat>Geniş ekran</PresentationFormat>
  <Paragraphs>75</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Calibri</vt:lpstr>
      <vt:lpstr>Lucida Sans Unicode</vt:lpstr>
      <vt:lpstr>Verdana</vt:lpstr>
      <vt:lpstr>Wingdings</vt:lpstr>
      <vt:lpstr>Wingdings 2</vt:lpstr>
      <vt:lpstr>Wingdings 3</vt:lpstr>
      <vt:lpstr>Kalabalık</vt:lpstr>
      <vt:lpstr>İSTANBUL OKAN ÜNİVERSİTESİ OPAE Okan Proficiency Academic Exams in English</vt:lpstr>
      <vt:lpstr>WHAT IS OPAE EXAM?</vt:lpstr>
      <vt:lpstr>    HOW DO THE STUDENTS TAKE THE EXAM?    </vt:lpstr>
      <vt:lpstr>    HOW DO THE STUDENTS TAKE THE EXAM?    </vt:lpstr>
      <vt:lpstr>OPAE: 1) Test Session</vt:lpstr>
      <vt:lpstr>OPAE: 2) Speaking Session</vt:lpstr>
      <vt:lpstr>Let's take a closer look at the OPAE exam!</vt:lpstr>
      <vt:lpstr>PowerPoint Sunusu</vt:lpstr>
      <vt:lpstr>2. LISTENING</vt:lpstr>
      <vt:lpstr>3. USE OF ENGLISH</vt:lpstr>
      <vt:lpstr>4. WRITING</vt:lpstr>
      <vt:lpstr>5. SPEAKING</vt:lpstr>
      <vt:lpstr> Wishing you success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OPAE entry EXAM</dc:title>
  <dc:creator>Erdi ÇERİKCİ</dc:creator>
  <cp:lastModifiedBy>Emre Sancak</cp:lastModifiedBy>
  <cp:revision>40</cp:revision>
  <dcterms:created xsi:type="dcterms:W3CDTF">2023-08-24T09:55:12Z</dcterms:created>
  <dcterms:modified xsi:type="dcterms:W3CDTF">2023-09-01T12:30:03Z</dcterms:modified>
</cp:coreProperties>
</file>